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PT Sans Narrow"/>
      <p:regular r:id="rId38"/>
      <p:bold r:id="rId39"/>
    </p:embeddedFont>
    <p:embeddedFont>
      <p:font typeface="Open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2" name="John Abernathy"/>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font" Target="fonts/OpenSans-regular.fntdata"/><Relationship Id="rId20" Type="http://schemas.openxmlformats.org/officeDocument/2006/relationships/slide" Target="slides/slide15.xml"/><Relationship Id="rId42" Type="http://schemas.openxmlformats.org/officeDocument/2006/relationships/font" Target="fonts/OpenSans-italic.fntdata"/><Relationship Id="rId41" Type="http://schemas.openxmlformats.org/officeDocument/2006/relationships/font" Target="fonts/OpenSans-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OpenSans-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TSansNarrow-bold.fntdata"/><Relationship Id="rId16" Type="http://schemas.openxmlformats.org/officeDocument/2006/relationships/slide" Target="slides/slide11.xml"/><Relationship Id="rId38" Type="http://schemas.openxmlformats.org/officeDocument/2006/relationships/font" Target="fonts/PTSansNarrow-regular.fntdata"/><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dt="2016-12-03T09:41:52.081">
    <p:pos x="6000" y="0"/>
    <p:text>delete later</p:text>
  </p:cm>
  <p:cm authorId="0" idx="2" dt="2016-12-03T09:39:50.460">
    <p:pos x="6000" y="100"/>
    <p:text>delete later</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YUV"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Kernel_(image_processing)" TargetMode="External"/><Relationship Id="rId3" Type="http://schemas.openxmlformats.org/officeDocument/2006/relationships/hyperlink" Target="http://www.aishack.in/tutorials/image-convolution-example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cdn1.bostonmagazine.com/wp-content/uploads/2014/10/plate-2.jpg" TargetMode="External"/><Relationship Id="rId3" Type="http://schemas.openxmlformats.org/officeDocument/2006/relationships/hyperlink" Target="https://en.wikipedia.org/wiki/Kernel_(image_processing)"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ff.org/files/images_insert/alpr_monitor.jpg" TargetMode="External"/><Relationship Id="rId3" Type="http://schemas.openxmlformats.org/officeDocument/2006/relationships/hyperlink" Target="http://cdn1.bostonmagazine.com/wp-content/uploads/2016/08/mass-pike-toll-gantries.jpg"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b.eecs.umich.edu/~girasole/teaching/451/2014fall/gradprojects/optical_character_recognition_final_report.pdf"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xiomamuse.files.wordpress.com/2011/03/alprheader_image_placeholder.jpg"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hamsterworks.co.nz/mediawiki/index.php/Zedboard_OV7670"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Information and image from camera datasheeet: http://www.voti.nl/docs/OV7670.pdf</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000"/>
              <a:t>Darin</a:t>
            </a:r>
          </a:p>
          <a:p>
            <a:pPr lvl="0">
              <a:spcBef>
                <a:spcPts val="0"/>
              </a:spcBef>
              <a:buNone/>
            </a:pPr>
            <a:r>
              <a:rPr lang="en" sz="1000"/>
              <a:t>Image: https://developer.apple.com/library/content/documentation/Performance/Conceptual/vImage/Art/kernel_convolution.jpg</a:t>
            </a:r>
          </a:p>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000"/>
          </a:p>
          <a:p>
            <a:pPr lvl="0">
              <a:spcBef>
                <a:spcPts val="0"/>
              </a:spcBef>
              <a:buNone/>
            </a:pPr>
            <a:r>
              <a:rPr lang="en"/>
              <a:t>YUV image from: </a:t>
            </a:r>
            <a:r>
              <a:rPr lang="en" u="sng">
                <a:solidFill>
                  <a:schemeClr val="hlink"/>
                </a:solidFill>
                <a:hlinkClick r:id="rId2"/>
              </a:rPr>
              <a:t>https://en.wikipedia.org/wiki/YUV</a:t>
            </a:r>
          </a:p>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000"/>
          </a:p>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000"/>
              <a:t>Identity, Edge, Blurring, Sharpening Images: </a:t>
            </a:r>
            <a:r>
              <a:rPr lang="en" sz="1000" u="sng">
                <a:solidFill>
                  <a:schemeClr val="hlink"/>
                </a:solidFill>
                <a:hlinkClick r:id="rId2"/>
              </a:rPr>
              <a:t>https://en.wikipedia.org/wiki/Kernel_(image_processing)</a:t>
            </a:r>
          </a:p>
          <a:p>
            <a:pPr lvl="0">
              <a:spcBef>
                <a:spcPts val="0"/>
              </a:spcBef>
              <a:buNone/>
            </a:pPr>
            <a:r>
              <a:rPr lang="en" sz="1000"/>
              <a:t>Sobel Images: </a:t>
            </a:r>
            <a:r>
              <a:rPr lang="en" sz="1000" u="sng">
                <a:solidFill>
                  <a:schemeClr val="hlink"/>
                </a:solidFill>
                <a:hlinkClick r:id="rId3"/>
              </a:rPr>
              <a:t>http://www.aishack.in/tutorials/image-convolution-examples/</a:t>
            </a:r>
          </a:p>
          <a:p>
            <a:pPr lvl="0" rtl="0">
              <a:spcBef>
                <a:spcPts val="0"/>
              </a:spcBef>
              <a:buNone/>
            </a:pPr>
            <a:r>
              <a:t/>
            </a:r>
            <a:endParaRPr sz="10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Original plate: </a:t>
            </a:r>
            <a:r>
              <a:rPr lang="en" u="sng">
                <a:solidFill>
                  <a:schemeClr val="hlink"/>
                </a:solidFill>
                <a:hlinkClick r:id="rId2"/>
              </a:rPr>
              <a:t>http://cdn1.bostonmagazine.com/wp-content/uploads/2014/10/plate-2.jpg</a:t>
            </a:r>
          </a:p>
          <a:p>
            <a:pPr lvl="0">
              <a:spcBef>
                <a:spcPts val="0"/>
              </a:spcBef>
              <a:buNone/>
            </a:pPr>
            <a:r>
              <a:rPr lang="en"/>
              <a:t>Kernel: </a:t>
            </a:r>
            <a:r>
              <a:rPr lang="en" sz="1000" u="sng">
                <a:solidFill>
                  <a:schemeClr val="accent5"/>
                </a:solidFill>
                <a:hlinkClick r:id="rId3"/>
              </a:rPr>
              <a:t>https://en.wikipedia.org/wiki/Kernel_(image_processing)</a:t>
            </a:r>
          </a:p>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Patrick</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Images: </a:t>
            </a:r>
            <a:r>
              <a:rPr lang="en" u="sng">
                <a:solidFill>
                  <a:schemeClr val="hlink"/>
                </a:solidFill>
                <a:hlinkClick r:id="rId2"/>
              </a:rPr>
              <a:t>https://www.eff.org/files/images_insert/alpr_monitor.jpg</a:t>
            </a:r>
            <a:r>
              <a:rPr lang="en"/>
              <a:t>, </a:t>
            </a:r>
            <a:r>
              <a:rPr lang="en" u="sng">
                <a:solidFill>
                  <a:schemeClr val="hlink"/>
                </a:solidFill>
                <a:hlinkClick r:id="rId3"/>
              </a:rPr>
              <a:t>http://cdn1.bostonmagazine.com/wp-content/uploads/2016/08/mass-pike-toll-gantries.jpg</a:t>
            </a:r>
          </a:p>
          <a:p>
            <a:pPr lvl="0">
              <a:spcBef>
                <a:spcPts val="0"/>
              </a:spcBef>
              <a:buNone/>
            </a:pPr>
            <a:r>
              <a:t/>
            </a:r>
            <a:endParaRPr/>
          </a:p>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900">
                <a:solidFill>
                  <a:srgbClr val="666666"/>
                </a:solidFill>
                <a:latin typeface="Times New Roman"/>
                <a:ea typeface="Times New Roman"/>
                <a:cs typeface="Times New Roman"/>
                <a:sym typeface="Times New Roman"/>
              </a:rPr>
              <a:t>Y. Xue, (2014) “Optical Character Recognition”, University of Michigan (</a:t>
            </a:r>
            <a:r>
              <a:rPr lang="en" sz="900" u="sng">
                <a:solidFill>
                  <a:schemeClr val="accent5"/>
                </a:solidFill>
                <a:latin typeface="Times New Roman"/>
                <a:ea typeface="Times New Roman"/>
                <a:cs typeface="Times New Roman"/>
                <a:sym typeface="Times New Roman"/>
                <a:hlinkClick r:id="rId2"/>
              </a:rPr>
              <a:t>https://web.eecs.umich.edu/~girasole/teaching/451/2014fall/gradprojects/optical_character_recognition_final_report.pdf</a:t>
            </a:r>
            <a:r>
              <a:rPr lang="en" sz="900">
                <a:solidFill>
                  <a:srgbClr val="666666"/>
                </a:solidFill>
                <a:latin typeface="Times New Roman"/>
                <a:ea typeface="Times New Roman"/>
                <a:cs typeface="Times New Roman"/>
                <a:sym typeface="Times New Roman"/>
              </a:rPr>
              <a:t>)</a:t>
            </a:r>
          </a:p>
          <a:p>
            <a:pPr lvl="0">
              <a:spcBef>
                <a:spcPts val="0"/>
              </a:spcBef>
              <a:buNone/>
            </a:pPr>
            <a:r>
              <a:t/>
            </a:r>
            <a:endParaRPr sz="900">
              <a:solidFill>
                <a:srgbClr val="666666"/>
              </a:solidFill>
              <a:latin typeface="Times New Roman"/>
              <a:ea typeface="Times New Roman"/>
              <a:cs typeface="Times New Roman"/>
              <a:sym typeface="Times New Roman"/>
            </a:endParaRPr>
          </a:p>
          <a:p>
            <a:pPr lvl="0">
              <a:spcBef>
                <a:spcPts val="0"/>
              </a:spcBef>
              <a:buNone/>
            </a:pPr>
            <a:r>
              <a:rPr lang="en" sz="900">
                <a:solidFill>
                  <a:srgbClr val="666666"/>
                </a:solidFill>
                <a:latin typeface="Times New Roman"/>
                <a:ea typeface="Times New Roman"/>
                <a:cs typeface="Times New Roman"/>
                <a:sym typeface="Times New Roman"/>
              </a:rPr>
              <a:t>Pan, Yan, Xiao (2008) “Vehicle License Plate Character Segmentation” International Journal of Automation and Computing, October 2008, 425-432 DOI: 10.1007/s11633-008-0425-0</a:t>
            </a:r>
          </a:p>
          <a:p>
            <a:pPr lvl="0">
              <a:spcBef>
                <a:spcPts val="0"/>
              </a:spcBef>
              <a:buNone/>
            </a:pPr>
            <a:r>
              <a:t/>
            </a:r>
            <a:endParaRPr sz="1150">
              <a:solidFill>
                <a:srgbClr val="666666"/>
              </a:solidFill>
              <a:latin typeface="Times New Roman"/>
              <a:ea typeface="Times New Roman"/>
              <a:cs typeface="Times New Roman"/>
              <a:sym typeface="Times New Roman"/>
            </a:endParaRPr>
          </a:p>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Image from: http://business.panasonic.co.uk/security-solutions/security-technology/anpr-technology</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Image from: </a:t>
            </a:r>
            <a:r>
              <a:rPr lang="en" u="sng">
                <a:solidFill>
                  <a:schemeClr val="hlink"/>
                </a:solidFill>
                <a:hlinkClick r:id="rId2"/>
              </a:rPr>
              <a:t>https://axiomamuse.files.wordpress.com/2011/03/alprheader_image_placeholder.jpg</a:t>
            </a:r>
          </a:p>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Camera iamge: http://www.elecfreaks.com/store/ov7670-camera-module-p-705.html</a:t>
            </a:r>
          </a:p>
          <a:p>
            <a:pPr lvl="0" rtl="0">
              <a:spcBef>
                <a:spcPts val="0"/>
              </a:spcBef>
              <a:buNone/>
            </a:pPr>
            <a:r>
              <a:rPr lang="en"/>
              <a:t>Second image/Code available at: </a:t>
            </a:r>
            <a:r>
              <a:rPr lang="en" u="sng">
                <a:solidFill>
                  <a:schemeClr val="hlink"/>
                </a:solidFill>
                <a:hlinkClick r:id="rId2"/>
              </a:rPr>
              <a:t>http://hamsterworks.co.nz/mediawiki/index.php/Zedboard_OV7670</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cxnSp>
        <p:nvCxnSpPr>
          <p:cNvPr id="10" name="Shape 10"/>
          <p:cNvCxnSpPr/>
          <p:nvPr/>
        </p:nvCxnSpPr>
        <p:spPr>
          <a:xfrm>
            <a:off x="7007735" y="3176887"/>
            <a:ext cx="562200" cy="0"/>
          </a:xfrm>
          <a:prstGeom prst="straightConnector1">
            <a:avLst/>
          </a:prstGeom>
          <a:noFill/>
          <a:ln cap="flat" cmpd="sng" w="76200">
            <a:solidFill>
              <a:schemeClr val="lt2"/>
            </a:solidFill>
            <a:prstDash val="solid"/>
            <a:round/>
            <a:headEnd len="med" w="med" type="none"/>
            <a:tailEnd len="med" w="med" type="none"/>
          </a:ln>
        </p:spPr>
      </p:cxnSp>
      <p:cxnSp>
        <p:nvCxnSpPr>
          <p:cNvPr id="11" name="Shape 11"/>
          <p:cNvCxnSpPr/>
          <p:nvPr/>
        </p:nvCxnSpPr>
        <p:spPr>
          <a:xfrm>
            <a:off x="1575034" y="3158251"/>
            <a:ext cx="562200" cy="0"/>
          </a:xfrm>
          <a:prstGeom prst="straightConnector1">
            <a:avLst/>
          </a:prstGeom>
          <a:noFill/>
          <a:ln cap="flat" cmpd="sng" w="76200">
            <a:solidFill>
              <a:schemeClr val="lt2"/>
            </a:solidFill>
            <a:prstDash val="solid"/>
            <a:round/>
            <a:headEnd len="med" w="med" type="none"/>
            <a:tailEnd len="med" w="med" type="none"/>
          </a:ln>
        </p:spPr>
      </p:cxnSp>
      <p:grpSp>
        <p:nvGrpSpPr>
          <p:cNvPr id="12" name="Shape 12"/>
          <p:cNvGrpSpPr/>
          <p:nvPr/>
        </p:nvGrpSpPr>
        <p:grpSpPr>
          <a:xfrm>
            <a:off x="1004144" y="1022025"/>
            <a:ext cx="7136667" cy="152400"/>
            <a:chOff x="1346428" y="1011300"/>
            <a:chExt cx="6452100" cy="152400"/>
          </a:xfrm>
        </p:grpSpPr>
        <p:cxnSp>
          <p:nvCxnSpPr>
            <p:cNvPr id="13" name="Shape 13"/>
            <p:cNvCxnSpPr/>
            <p:nvPr/>
          </p:nvCxnSpPr>
          <p:spPr>
            <a:xfrm rot="10800000">
              <a:off x="1346428" y="1011300"/>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14" name="Shape 14"/>
            <p:cNvCxnSpPr/>
            <p:nvPr/>
          </p:nvCxnSpPr>
          <p:spPr>
            <a:xfrm rot="10800000">
              <a:off x="1346428" y="1163700"/>
              <a:ext cx="6452100" cy="0"/>
            </a:xfrm>
            <a:prstGeom prst="straightConnector1">
              <a:avLst/>
            </a:prstGeom>
            <a:noFill/>
            <a:ln cap="flat" cmpd="sng" w="9525">
              <a:solidFill>
                <a:schemeClr val="accent3"/>
              </a:solidFill>
              <a:prstDash val="solid"/>
              <a:round/>
              <a:headEnd len="med" w="med" type="none"/>
              <a:tailEnd len="med" w="med" type="none"/>
            </a:ln>
          </p:spPr>
        </p:cxnSp>
      </p:grpSp>
      <p:grpSp>
        <p:nvGrpSpPr>
          <p:cNvPr id="15" name="Shape 15"/>
          <p:cNvGrpSpPr/>
          <p:nvPr/>
        </p:nvGrpSpPr>
        <p:grpSpPr>
          <a:xfrm>
            <a:off x="1004151" y="3969100"/>
            <a:ext cx="7136667" cy="152400"/>
            <a:chOff x="1346435" y="3969087"/>
            <a:chExt cx="6452100" cy="152400"/>
          </a:xfrm>
        </p:grpSpPr>
        <p:cxnSp>
          <p:nvCxnSpPr>
            <p:cNvPr id="16" name="Shape 16"/>
            <p:cNvCxnSpPr/>
            <p:nvPr/>
          </p:nvCxnSpPr>
          <p:spPr>
            <a:xfrm>
              <a:off x="1346435" y="4121487"/>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17" name="Shape 17"/>
            <p:cNvCxnSpPr/>
            <p:nvPr/>
          </p:nvCxnSpPr>
          <p:spPr>
            <a:xfrm>
              <a:off x="1346435" y="3969087"/>
              <a:ext cx="6452100" cy="0"/>
            </a:xfrm>
            <a:prstGeom prst="straightConnector1">
              <a:avLst/>
            </a:prstGeom>
            <a:noFill/>
            <a:ln cap="flat" cmpd="sng" w="9525">
              <a:solidFill>
                <a:schemeClr val="accent3"/>
              </a:solidFill>
              <a:prstDash val="solid"/>
              <a:round/>
              <a:headEnd len="med" w="med" type="none"/>
              <a:tailEnd len="med" w="med" type="none"/>
            </a:ln>
          </p:spPr>
        </p:cxnSp>
      </p:grpSp>
      <p:sp>
        <p:nvSpPr>
          <p:cNvPr id="18" name="Shape 18"/>
          <p:cNvSpPr txBox="1"/>
          <p:nvPr>
            <p:ph type="ctrTitle"/>
          </p:nvPr>
        </p:nvSpPr>
        <p:spPr>
          <a:xfrm>
            <a:off x="1004150" y="1751764"/>
            <a:ext cx="7136700" cy="1022400"/>
          </a:xfrm>
          <a:prstGeom prst="rect">
            <a:avLst/>
          </a:prstGeom>
        </p:spPr>
        <p:txBody>
          <a:bodyPr anchorCtr="0" anchor="b" bIns="91425" lIns="91425" rIns="91425" tIns="91425"/>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p:txBody>
      </p:sp>
      <p:sp>
        <p:nvSpPr>
          <p:cNvPr id="19" name="Shape 19"/>
          <p:cNvSpPr txBox="1"/>
          <p:nvPr>
            <p:ph idx="1" type="subTitle"/>
          </p:nvPr>
        </p:nvSpPr>
        <p:spPr>
          <a:xfrm>
            <a:off x="2137225" y="2850039"/>
            <a:ext cx="48705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p:txBody>
      </p:sp>
      <p:sp>
        <p:nvSpPr>
          <p:cNvPr id="20" name="Shape 2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55"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7" name="Shape 57"/>
          <p:cNvSpPr txBox="1"/>
          <p:nvPr>
            <p:ph type="title"/>
          </p:nvPr>
        </p:nvSpPr>
        <p:spPr>
          <a:xfrm>
            <a:off x="311700" y="1304850"/>
            <a:ext cx="8520600" cy="1538400"/>
          </a:xfrm>
          <a:prstGeom prst="rect">
            <a:avLst/>
          </a:prstGeom>
        </p:spPr>
        <p:txBody>
          <a:bodyPr anchorCtr="0" anchor="ctr" bIns="91425" lIns="91425" rIns="91425" tIns="91425"/>
          <a:lstStyle>
            <a:lvl1pPr lvl="0" algn="ctr">
              <a:spcBef>
                <a:spcPts val="0"/>
              </a:spcBef>
              <a:buClr>
                <a:schemeClr val="accent3"/>
              </a:buClr>
              <a:buSzPct val="100000"/>
              <a:defRPr sz="13000">
                <a:solidFill>
                  <a:schemeClr val="accent3"/>
                </a:solidFill>
              </a:defRPr>
            </a:lvl1pPr>
            <a:lvl2pPr lvl="1" algn="ctr">
              <a:spcBef>
                <a:spcPts val="0"/>
              </a:spcBef>
              <a:buClr>
                <a:schemeClr val="accent3"/>
              </a:buClr>
              <a:buSzPct val="100000"/>
              <a:defRPr sz="13000">
                <a:solidFill>
                  <a:schemeClr val="accent3"/>
                </a:solidFill>
              </a:defRPr>
            </a:lvl2pPr>
            <a:lvl3pPr lvl="2" algn="ctr">
              <a:spcBef>
                <a:spcPts val="0"/>
              </a:spcBef>
              <a:buClr>
                <a:schemeClr val="accent3"/>
              </a:buClr>
              <a:buSzPct val="100000"/>
              <a:defRPr sz="13000">
                <a:solidFill>
                  <a:schemeClr val="accent3"/>
                </a:solidFill>
              </a:defRPr>
            </a:lvl3pPr>
            <a:lvl4pPr lvl="3" algn="ctr">
              <a:spcBef>
                <a:spcPts val="0"/>
              </a:spcBef>
              <a:buClr>
                <a:schemeClr val="accent3"/>
              </a:buClr>
              <a:buSzPct val="100000"/>
              <a:defRPr sz="13000">
                <a:solidFill>
                  <a:schemeClr val="accent3"/>
                </a:solidFill>
              </a:defRPr>
            </a:lvl4pPr>
            <a:lvl5pPr lvl="4" algn="ctr">
              <a:spcBef>
                <a:spcPts val="0"/>
              </a:spcBef>
              <a:buClr>
                <a:schemeClr val="accent3"/>
              </a:buClr>
              <a:buSzPct val="100000"/>
              <a:defRPr sz="13000">
                <a:solidFill>
                  <a:schemeClr val="accent3"/>
                </a:solidFill>
              </a:defRPr>
            </a:lvl5pPr>
            <a:lvl6pPr lvl="5" algn="ctr">
              <a:spcBef>
                <a:spcPts val="0"/>
              </a:spcBef>
              <a:buClr>
                <a:schemeClr val="accent3"/>
              </a:buClr>
              <a:buSzPct val="100000"/>
              <a:defRPr sz="13000">
                <a:solidFill>
                  <a:schemeClr val="accent3"/>
                </a:solidFill>
              </a:defRPr>
            </a:lvl6pPr>
            <a:lvl7pPr lvl="6" algn="ctr">
              <a:spcBef>
                <a:spcPts val="0"/>
              </a:spcBef>
              <a:buClr>
                <a:schemeClr val="accent3"/>
              </a:buClr>
              <a:buSzPct val="100000"/>
              <a:defRPr sz="13000">
                <a:solidFill>
                  <a:schemeClr val="accent3"/>
                </a:solidFill>
              </a:defRPr>
            </a:lvl7pPr>
            <a:lvl8pPr lvl="7" algn="ctr">
              <a:spcBef>
                <a:spcPts val="0"/>
              </a:spcBef>
              <a:buClr>
                <a:schemeClr val="accent3"/>
              </a:buClr>
              <a:buSzPct val="100000"/>
              <a:defRPr sz="13000">
                <a:solidFill>
                  <a:schemeClr val="accent3"/>
                </a:solidFill>
              </a:defRPr>
            </a:lvl8pPr>
            <a:lvl9pPr lvl="8" algn="ctr">
              <a:spcBef>
                <a:spcPts val="0"/>
              </a:spcBef>
              <a:buClr>
                <a:schemeClr val="accent3"/>
              </a:buClr>
              <a:buSzPct val="100000"/>
              <a:defRPr sz="13000">
                <a:solidFill>
                  <a:schemeClr val="accent3"/>
                </a:solidFill>
              </a:defRPr>
            </a:lvl9pPr>
          </a:lstStyle>
          <a:p/>
        </p:txBody>
      </p:sp>
      <p:sp>
        <p:nvSpPr>
          <p:cNvPr id="58" name="Shape 58"/>
          <p:cNvSpPr txBox="1"/>
          <p:nvPr>
            <p:ph idx="1" type="body"/>
          </p:nvPr>
        </p:nvSpPr>
        <p:spPr>
          <a:xfrm>
            <a:off x="311700" y="2995650"/>
            <a:ext cx="85206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9" name="Shape 5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0" name="Shape 60"/>
        <p:cNvGrpSpPr/>
        <p:nvPr/>
      </p:nvGrpSpPr>
      <p:grpSpPr>
        <a:xfrm>
          <a:off x="0" y="0"/>
          <a:ext cx="0" cy="0"/>
          <a:chOff x="0" y="0"/>
          <a:chExt cx="0" cy="0"/>
        </a:xfrm>
      </p:grpSpPr>
      <p:sp>
        <p:nvSpPr>
          <p:cNvPr id="61" name="Shape 6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21" name="Shape 21"/>
        <p:cNvGrpSpPr/>
        <p:nvPr/>
      </p:nvGrpSpPr>
      <p:grpSpPr>
        <a:xfrm>
          <a:off x="0" y="0"/>
          <a:ext cx="0" cy="0"/>
          <a:chOff x="0" y="0"/>
          <a:chExt cx="0" cy="0"/>
        </a:xfrm>
      </p:grpSpPr>
      <p:sp>
        <p:nvSpPr>
          <p:cNvPr id="22" name="Shape 22"/>
          <p:cNvSpPr/>
          <p:nvPr/>
        </p:nvSpPr>
        <p:spPr>
          <a:xfrm>
            <a:off x="-50" y="2571900"/>
            <a:ext cx="9144000" cy="25716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23" name="Shape 23"/>
          <p:cNvSpPr txBox="1"/>
          <p:nvPr>
            <p:ph type="title"/>
          </p:nvPr>
        </p:nvSpPr>
        <p:spPr>
          <a:xfrm>
            <a:off x="311700" y="814800"/>
            <a:ext cx="8571300" cy="942000"/>
          </a:xfrm>
          <a:prstGeom prst="rect">
            <a:avLst/>
          </a:prstGeom>
        </p:spPr>
        <p:txBody>
          <a:bodyPr anchorCtr="0" anchor="ctr"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5"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27" name="Shape 27"/>
          <p:cNvSpPr txBox="1"/>
          <p:nvPr>
            <p:ph type="title"/>
          </p:nvPr>
        </p:nvSpPr>
        <p:spPr>
          <a:xfrm>
            <a:off x="311700" y="445025"/>
            <a:ext cx="8520600" cy="707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311700" y="1266325"/>
            <a:ext cx="8520600" cy="330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9" name="Shape 2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0" name="Shape 30"/>
        <p:cNvGrpSpPr/>
        <p:nvPr/>
      </p:nvGrpSpPr>
      <p:grpSpPr>
        <a:xfrm>
          <a:off x="0" y="0"/>
          <a:ext cx="0" cy="0"/>
          <a:chOff x="0" y="0"/>
          <a:chExt cx="0" cy="0"/>
        </a:xfrm>
      </p:grpSpPr>
      <p:sp>
        <p:nvSpPr>
          <p:cNvPr id="31" name="Shape 31"/>
          <p:cNvSpPr txBox="1"/>
          <p:nvPr>
            <p:ph type="title"/>
          </p:nvPr>
        </p:nvSpPr>
        <p:spPr>
          <a:xfrm>
            <a:off x="311700" y="445025"/>
            <a:ext cx="8520600" cy="707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2" name="Shape 32"/>
          <p:cNvSpPr txBox="1"/>
          <p:nvPr>
            <p:ph idx="1" type="body"/>
          </p:nvPr>
        </p:nvSpPr>
        <p:spPr>
          <a:xfrm>
            <a:off x="311700" y="1266175"/>
            <a:ext cx="3999900" cy="33027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3" name="Shape 33"/>
          <p:cNvSpPr txBox="1"/>
          <p:nvPr>
            <p:ph idx="2" type="body"/>
          </p:nvPr>
        </p:nvSpPr>
        <p:spPr>
          <a:xfrm>
            <a:off x="4832400" y="1266175"/>
            <a:ext cx="3999900" cy="33027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5" name="Shape 35"/>
        <p:cNvGrpSpPr/>
        <p:nvPr/>
      </p:nvGrpSpPr>
      <p:grpSpPr>
        <a:xfrm>
          <a:off x="0" y="0"/>
          <a:ext cx="0" cy="0"/>
          <a:chOff x="0" y="0"/>
          <a:chExt cx="0" cy="0"/>
        </a:xfrm>
      </p:grpSpPr>
      <p:sp>
        <p:nvSpPr>
          <p:cNvPr id="36" name="Shape 36"/>
          <p:cNvSpPr txBox="1"/>
          <p:nvPr>
            <p:ph type="title"/>
          </p:nvPr>
        </p:nvSpPr>
        <p:spPr>
          <a:xfrm>
            <a:off x="311700" y="445025"/>
            <a:ext cx="8520600" cy="707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7" name="Shape 3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8" name="Shape 38"/>
        <p:cNvGrpSpPr/>
        <p:nvPr/>
      </p:nvGrpSpPr>
      <p:grpSpPr>
        <a:xfrm>
          <a:off x="0" y="0"/>
          <a:ext cx="0" cy="0"/>
          <a:chOff x="0" y="0"/>
          <a:chExt cx="0" cy="0"/>
        </a:xfrm>
      </p:grpSpPr>
      <p:sp>
        <p:nvSpPr>
          <p:cNvPr id="39" name="Shape 3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0" name="Shape 4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1" name="Shape 4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6"/>
        </a:solidFill>
      </p:bgPr>
    </p:bg>
    <p:spTree>
      <p:nvGrpSpPr>
        <p:cNvPr id="42" name="Shape 42"/>
        <p:cNvGrpSpPr/>
        <p:nvPr/>
      </p:nvGrpSpPr>
      <p:grpSpPr>
        <a:xfrm>
          <a:off x="0" y="0"/>
          <a:ext cx="0" cy="0"/>
          <a:chOff x="0" y="0"/>
          <a:chExt cx="0" cy="0"/>
        </a:xfrm>
      </p:grpSpPr>
      <p:sp>
        <p:nvSpPr>
          <p:cNvPr id="43" name="Shape 43"/>
          <p:cNvSpPr txBox="1"/>
          <p:nvPr>
            <p:ph type="title"/>
          </p:nvPr>
        </p:nvSpPr>
        <p:spPr>
          <a:xfrm>
            <a:off x="490250" y="526350"/>
            <a:ext cx="5613600" cy="4090800"/>
          </a:xfrm>
          <a:prstGeom prst="rect">
            <a:avLst/>
          </a:prstGeom>
        </p:spPr>
        <p:txBody>
          <a:bodyPr anchorCtr="0" anchor="ctr" bIns="91425" lIns="91425" rIns="91425" tIns="91425"/>
          <a:lstStyle>
            <a:lvl1pPr lvl="0">
              <a:spcBef>
                <a:spcPts val="0"/>
              </a:spcBef>
              <a:buClr>
                <a:schemeClr val="dk2"/>
              </a:buClr>
              <a:buSzPct val="100000"/>
              <a:defRPr b="0" sz="5400">
                <a:solidFill>
                  <a:schemeClr val="dk2"/>
                </a:solidFill>
              </a:defRPr>
            </a:lvl1pPr>
            <a:lvl2pPr lvl="1">
              <a:spcBef>
                <a:spcPts val="0"/>
              </a:spcBef>
              <a:buClr>
                <a:schemeClr val="dk2"/>
              </a:buClr>
              <a:buSzPct val="100000"/>
              <a:defRPr b="0" sz="5400">
                <a:solidFill>
                  <a:schemeClr val="dk2"/>
                </a:solidFill>
              </a:defRPr>
            </a:lvl2pPr>
            <a:lvl3pPr lvl="2">
              <a:spcBef>
                <a:spcPts val="0"/>
              </a:spcBef>
              <a:buClr>
                <a:schemeClr val="dk2"/>
              </a:buClr>
              <a:buSzPct val="100000"/>
              <a:defRPr b="0" sz="5400">
                <a:solidFill>
                  <a:schemeClr val="dk2"/>
                </a:solidFill>
              </a:defRPr>
            </a:lvl3pPr>
            <a:lvl4pPr lvl="3">
              <a:spcBef>
                <a:spcPts val="0"/>
              </a:spcBef>
              <a:buClr>
                <a:schemeClr val="dk2"/>
              </a:buClr>
              <a:buSzPct val="100000"/>
              <a:defRPr b="0" sz="5400">
                <a:solidFill>
                  <a:schemeClr val="dk2"/>
                </a:solidFill>
              </a:defRPr>
            </a:lvl4pPr>
            <a:lvl5pPr lvl="4">
              <a:spcBef>
                <a:spcPts val="0"/>
              </a:spcBef>
              <a:buClr>
                <a:schemeClr val="dk2"/>
              </a:buClr>
              <a:buSzPct val="100000"/>
              <a:defRPr b="0" sz="5400">
                <a:solidFill>
                  <a:schemeClr val="dk2"/>
                </a:solidFill>
              </a:defRPr>
            </a:lvl5pPr>
            <a:lvl6pPr lvl="5">
              <a:spcBef>
                <a:spcPts val="0"/>
              </a:spcBef>
              <a:buClr>
                <a:schemeClr val="dk2"/>
              </a:buClr>
              <a:buSzPct val="100000"/>
              <a:defRPr b="0" sz="5400">
                <a:solidFill>
                  <a:schemeClr val="dk2"/>
                </a:solidFill>
              </a:defRPr>
            </a:lvl6pPr>
            <a:lvl7pPr lvl="6">
              <a:spcBef>
                <a:spcPts val="0"/>
              </a:spcBef>
              <a:buClr>
                <a:schemeClr val="dk2"/>
              </a:buClr>
              <a:buSzPct val="100000"/>
              <a:defRPr b="0" sz="5400">
                <a:solidFill>
                  <a:schemeClr val="dk2"/>
                </a:solidFill>
              </a:defRPr>
            </a:lvl7pPr>
            <a:lvl8pPr lvl="7">
              <a:spcBef>
                <a:spcPts val="0"/>
              </a:spcBef>
              <a:buClr>
                <a:schemeClr val="dk2"/>
              </a:buClr>
              <a:buSzPct val="100000"/>
              <a:defRPr b="0" sz="5400">
                <a:solidFill>
                  <a:schemeClr val="dk2"/>
                </a:solidFill>
              </a:defRPr>
            </a:lvl8pPr>
            <a:lvl9pPr lvl="8">
              <a:spcBef>
                <a:spcPts val="0"/>
              </a:spcBef>
              <a:buClr>
                <a:schemeClr val="dk2"/>
              </a:buClr>
              <a:buSzPct val="100000"/>
              <a:defRPr b="0" sz="5400">
                <a:solidFill>
                  <a:schemeClr val="dk2"/>
                </a:solidFill>
              </a:defRPr>
            </a:lvl9pPr>
          </a:lstStyle>
          <a:p/>
        </p:txBody>
      </p:sp>
      <p:sp>
        <p:nvSpPr>
          <p:cNvPr id="44" name="Shape 4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5"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cxnSp>
        <p:nvCxnSpPr>
          <p:cNvPr id="47" name="Shape 47"/>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8" name="Shape 48"/>
          <p:cNvSpPr txBox="1"/>
          <p:nvPr>
            <p:ph type="title"/>
          </p:nvPr>
        </p:nvSpPr>
        <p:spPr>
          <a:xfrm>
            <a:off x="265500" y="1039675"/>
            <a:ext cx="4045200" cy="16758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9" name="Shape 49"/>
          <p:cNvSpPr txBox="1"/>
          <p:nvPr>
            <p:ph idx="1" type="subTitle"/>
          </p:nvPr>
        </p:nvSpPr>
        <p:spPr>
          <a:xfrm>
            <a:off x="265500" y="27268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1" name="Shape 5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2" name="Shape 52"/>
        <p:cNvGrpSpPr/>
        <p:nvPr/>
      </p:nvGrpSpPr>
      <p:grpSpPr>
        <a:xfrm>
          <a:off x="0" y="0"/>
          <a:ext cx="0" cy="0"/>
          <a:chOff x="0" y="0"/>
          <a:chExt cx="0" cy="0"/>
        </a:xfrm>
      </p:grpSpPr>
      <p:sp>
        <p:nvSpPr>
          <p:cNvPr id="53" name="Shape 53"/>
          <p:cNvSpPr txBox="1"/>
          <p:nvPr>
            <p:ph idx="1" type="body"/>
          </p:nvPr>
        </p:nvSpPr>
        <p:spPr>
          <a:xfrm>
            <a:off x="311700" y="4230725"/>
            <a:ext cx="5998800" cy="598800"/>
          </a:xfrm>
          <a:prstGeom prst="rect">
            <a:avLst/>
          </a:prstGeom>
        </p:spPr>
        <p:txBody>
          <a:bodyPr anchorCtr="0" anchor="ctr" bIns="91425" lIns="91425" rIns="91425" tIns="91425"/>
          <a:lstStyle>
            <a:lvl1pPr lvl="0">
              <a:lnSpc>
                <a:spcPct val="100000"/>
              </a:lnSpc>
              <a:spcBef>
                <a:spcPts val="0"/>
              </a:spcBef>
              <a:spcAft>
                <a:spcPts val="0"/>
              </a:spcAft>
              <a:buSzPct val="100000"/>
              <a:buFont typeface="PT Sans Narrow"/>
              <a:buNone/>
              <a:defRPr sz="2400">
                <a:latin typeface="PT Sans Narrow"/>
                <a:ea typeface="PT Sans Narrow"/>
                <a:cs typeface="PT Sans Narrow"/>
                <a:sym typeface="PT Sans Narrow"/>
              </a:defRPr>
            </a:lvl1pPr>
          </a:lstStyle>
          <a:p/>
        </p:txBody>
      </p:sp>
      <p:sp>
        <p:nvSpPr>
          <p:cNvPr id="54" name="Shape 5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707400"/>
          </a:xfrm>
          <a:prstGeom prst="rect">
            <a:avLst/>
          </a:prstGeom>
          <a:noFill/>
          <a:ln>
            <a:noFill/>
          </a:ln>
        </p:spPr>
        <p:txBody>
          <a:bodyPr anchorCtr="0" anchor="t" bIns="91425" lIns="91425" rIns="91425" tIns="91425"/>
          <a:lstStyle>
            <a:lvl1pPr lvl="0">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Shape 7"/>
          <p:cNvSpPr txBox="1"/>
          <p:nvPr>
            <p:ph idx="1" type="body"/>
          </p:nvPr>
        </p:nvSpPr>
        <p:spPr>
          <a:xfrm>
            <a:off x="311700" y="1266325"/>
            <a:ext cx="8520600" cy="33027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Open Sans"/>
              <a:defRPr sz="1800">
                <a:solidFill>
                  <a:schemeClr val="dk2"/>
                </a:solidFill>
                <a:latin typeface="Open Sans"/>
                <a:ea typeface="Open Sans"/>
                <a:cs typeface="Open Sans"/>
                <a:sym typeface="Open Sans"/>
              </a:defRPr>
            </a:lvl1pPr>
            <a:lvl2pPr lvl="1">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2pPr>
            <a:lvl3pPr lvl="2">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3pPr>
            <a:lvl4pPr lvl="3">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4pPr>
            <a:lvl5pPr lvl="4">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5pPr>
            <a:lvl6pPr lvl="5">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6pPr>
            <a:lvl7pPr lvl="6">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7pPr>
            <a:lvl8pPr lvl="7">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8pPr>
            <a:lvl9pPr lvl="8">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latin typeface="Open Sans"/>
                <a:ea typeface="Open Sans"/>
                <a:cs typeface="Open Sans"/>
                <a:sym typeface="Open Sans"/>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comments" Target="../comments/comment2.xml"/><Relationship Id="rId4" Type="http://schemas.openxmlformats.org/officeDocument/2006/relationships/image" Target="../media/image08.jpg"/><Relationship Id="rId5" Type="http://schemas.openxmlformats.org/officeDocument/2006/relationships/hyperlink" Target="http://ieeexplore.ieee.org/xpl/mostRecentIssue.jsp?punumber=10553" TargetMode="External"/><Relationship Id="rId6"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1" Type="http://schemas.openxmlformats.org/officeDocument/2006/relationships/image" Target="../media/image20.jpg"/><Relationship Id="rId10" Type="http://schemas.openxmlformats.org/officeDocument/2006/relationships/image" Target="../media/image17.jpg"/><Relationship Id="rId13" Type="http://schemas.openxmlformats.org/officeDocument/2006/relationships/image" Target="../media/image19.jpg"/><Relationship Id="rId12" Type="http://schemas.openxmlformats.org/officeDocument/2006/relationships/image" Target="../media/image18.jp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06.png"/><Relationship Id="rId4" Type="http://schemas.openxmlformats.org/officeDocument/2006/relationships/image" Target="../media/image11.jpg"/><Relationship Id="rId9" Type="http://schemas.openxmlformats.org/officeDocument/2006/relationships/image" Target="../media/image15.jpg"/><Relationship Id="rId14" Type="http://schemas.openxmlformats.org/officeDocument/2006/relationships/image" Target="../media/image21.png"/><Relationship Id="rId5" Type="http://schemas.openxmlformats.org/officeDocument/2006/relationships/image" Target="../media/image13.jpg"/><Relationship Id="rId6" Type="http://schemas.openxmlformats.org/officeDocument/2006/relationships/image" Target="../media/image12.jpg"/><Relationship Id="rId7" Type="http://schemas.openxmlformats.org/officeDocument/2006/relationships/image" Target="../media/image14.jpg"/><Relationship Id="rId8"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jpg"/><Relationship Id="rId4" Type="http://schemas.openxmlformats.org/officeDocument/2006/relationships/image" Target="../media/image29.jpg"/><Relationship Id="rId5" Type="http://schemas.openxmlformats.org/officeDocument/2006/relationships/image" Target="../media/image3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comments" Target="../comments/commen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01.png"/><Relationship Id="rId5" Type="http://schemas.openxmlformats.org/officeDocument/2006/relationships/image" Target="../media/image3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3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4.png"/><Relationship Id="rId4" Type="http://schemas.openxmlformats.org/officeDocument/2006/relationships/image" Target="../media/image40.jpg"/><Relationship Id="rId5" Type="http://schemas.openxmlformats.org/officeDocument/2006/relationships/image" Target="../media/image4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jpg"/><Relationship Id="rId4" Type="http://schemas.openxmlformats.org/officeDocument/2006/relationships/image" Target="../media/image41.jpg"/><Relationship Id="rId5" Type="http://schemas.openxmlformats.org/officeDocument/2006/relationships/image" Target="../media/image32.png"/><Relationship Id="rId6" Type="http://schemas.openxmlformats.org/officeDocument/2006/relationships/image" Target="../media/image34.jpg"/><Relationship Id="rId7" Type="http://schemas.openxmlformats.org/officeDocument/2006/relationships/image" Target="../media/image38.jpg"/><Relationship Id="rId8"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3.jp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drive.google.com/drive/folders/0B0UC3LLTtkG2cVFLYTJyVndhSnc"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jpg"/><Relationship Id="rId4" Type="http://schemas.openxmlformats.org/officeDocument/2006/relationships/image" Target="../media/image0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sp>
        <p:nvSpPr>
          <p:cNvPr id="66" name="Shape 66"/>
          <p:cNvSpPr txBox="1"/>
          <p:nvPr>
            <p:ph type="ctrTitle"/>
          </p:nvPr>
        </p:nvSpPr>
        <p:spPr>
          <a:xfrm>
            <a:off x="1004150" y="1751764"/>
            <a:ext cx="7136700" cy="1022400"/>
          </a:xfrm>
          <a:prstGeom prst="rect">
            <a:avLst/>
          </a:prstGeom>
        </p:spPr>
        <p:txBody>
          <a:bodyPr anchorCtr="0" anchor="b" bIns="91425" lIns="91425" rIns="91425" tIns="91425">
            <a:noAutofit/>
          </a:bodyPr>
          <a:lstStyle/>
          <a:p>
            <a:pPr lvl="0" rtl="0">
              <a:spcBef>
                <a:spcPts val="0"/>
              </a:spcBef>
              <a:buNone/>
            </a:pPr>
            <a:r>
              <a:rPr lang="en"/>
              <a:t>FPGA Vehicle Plate Reader</a:t>
            </a:r>
          </a:p>
        </p:txBody>
      </p:sp>
      <p:sp>
        <p:nvSpPr>
          <p:cNvPr id="67" name="Shape 67"/>
          <p:cNvSpPr txBox="1"/>
          <p:nvPr>
            <p:ph idx="1" type="subTitle"/>
          </p:nvPr>
        </p:nvSpPr>
        <p:spPr>
          <a:xfrm>
            <a:off x="2137225" y="2850039"/>
            <a:ext cx="4870500" cy="792600"/>
          </a:xfrm>
          <a:prstGeom prst="rect">
            <a:avLst/>
          </a:prstGeom>
        </p:spPr>
        <p:txBody>
          <a:bodyPr anchorCtr="0" anchor="t" bIns="91425" lIns="91425" rIns="91425" tIns="91425">
            <a:noAutofit/>
          </a:bodyPr>
          <a:lstStyle/>
          <a:p>
            <a:pPr lvl="0" rtl="0">
              <a:spcBef>
                <a:spcPts val="0"/>
              </a:spcBef>
              <a:buNone/>
            </a:pPr>
            <a:r>
              <a:rPr lang="en" sz="1350">
                <a:solidFill>
                  <a:srgbClr val="555459"/>
                </a:solidFill>
                <a:latin typeface="Arial"/>
                <a:ea typeface="Arial"/>
                <a:cs typeface="Arial"/>
                <a:sym typeface="Arial"/>
              </a:rPr>
              <a:t>Team NSA: Darrin Ginoza,</a:t>
            </a:r>
            <a:r>
              <a:rPr lang="en" sz="1350">
                <a:solidFill>
                  <a:srgbClr val="9E9EA6"/>
                </a:solidFill>
                <a:highlight>
                  <a:srgbClr val="FDFEFF"/>
                </a:highlight>
                <a:latin typeface="Arial"/>
                <a:ea typeface="Arial"/>
                <a:cs typeface="Arial"/>
                <a:sym typeface="Arial"/>
              </a:rPr>
              <a:t> </a:t>
            </a:r>
            <a:r>
              <a:rPr lang="en" sz="1350">
                <a:solidFill>
                  <a:srgbClr val="555459"/>
                </a:solidFill>
                <a:latin typeface="Arial"/>
                <a:ea typeface="Arial"/>
                <a:cs typeface="Arial"/>
                <a:sym typeface="Arial"/>
              </a:rPr>
              <a:t>Jack Abernathy,</a:t>
            </a:r>
            <a:r>
              <a:rPr lang="en" sz="1350">
                <a:solidFill>
                  <a:srgbClr val="9E9EA6"/>
                </a:solidFill>
                <a:highlight>
                  <a:srgbClr val="FDFEFF"/>
                </a:highlight>
                <a:latin typeface="Arial"/>
                <a:ea typeface="Arial"/>
                <a:cs typeface="Arial"/>
                <a:sym typeface="Arial"/>
              </a:rPr>
              <a:t> </a:t>
            </a:r>
            <a:r>
              <a:rPr lang="en" sz="1350">
                <a:solidFill>
                  <a:srgbClr val="555459"/>
                </a:solidFill>
                <a:latin typeface="Arial"/>
                <a:ea typeface="Arial"/>
                <a:cs typeface="Arial"/>
                <a:sym typeface="Arial"/>
              </a:rPr>
              <a:t>Joe Squeri, </a:t>
            </a:r>
          </a:p>
          <a:p>
            <a:pPr lvl="0" rtl="0">
              <a:spcBef>
                <a:spcPts val="0"/>
              </a:spcBef>
              <a:buNone/>
            </a:pPr>
            <a:r>
              <a:rPr lang="en" sz="1350">
                <a:solidFill>
                  <a:srgbClr val="555459"/>
                </a:solidFill>
                <a:latin typeface="Arial"/>
                <a:ea typeface="Arial"/>
                <a:cs typeface="Arial"/>
                <a:sym typeface="Arial"/>
              </a:rPr>
              <a:t>Patrick Murphy, Ravi Darbha</a:t>
            </a:r>
            <a:r>
              <a:rPr lang="en" sz="1350">
                <a:solidFill>
                  <a:srgbClr val="9E9EA6"/>
                </a:solidFill>
                <a:highlight>
                  <a:srgbClr val="FDFEFF"/>
                </a:highlight>
                <a:latin typeface="Arial"/>
                <a:ea typeface="Arial"/>
                <a:cs typeface="Arial"/>
                <a:sym typeface="Arial"/>
              </a:rPr>
              <a:t> </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sp>
        <p:nvSpPr>
          <p:cNvPr id="152" name="Shape 152"/>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Camera Controller - Capturing Pixels</a:t>
            </a:r>
          </a:p>
        </p:txBody>
      </p:sp>
      <p:sp>
        <p:nvSpPr>
          <p:cNvPr id="153" name="Shape 153"/>
          <p:cNvSpPr txBox="1"/>
          <p:nvPr>
            <p:ph idx="1" type="body"/>
          </p:nvPr>
        </p:nvSpPr>
        <p:spPr>
          <a:xfrm>
            <a:off x="277125" y="1152425"/>
            <a:ext cx="8520600" cy="3302700"/>
          </a:xfrm>
          <a:prstGeom prst="rect">
            <a:avLst/>
          </a:prstGeom>
        </p:spPr>
        <p:txBody>
          <a:bodyPr anchorCtr="0" anchor="t" bIns="91425" lIns="91425" rIns="91425" tIns="91425">
            <a:noAutofit/>
          </a:bodyPr>
          <a:lstStyle/>
          <a:p>
            <a:pPr indent="-228600" lvl="0" marL="457200" rtl="0">
              <a:lnSpc>
                <a:spcPct val="100000"/>
              </a:lnSpc>
              <a:spcBef>
                <a:spcPts val="0"/>
              </a:spcBef>
            </a:pPr>
            <a:r>
              <a:rPr lang="en"/>
              <a:t>Camera provides full framed images (640 x 480 pixels) controlled through the Serial Camera Control Bus (SCCB) interface which is compatible with an I2C interface</a:t>
            </a:r>
          </a:p>
          <a:p>
            <a:pPr indent="-228600" lvl="0" marL="457200" rtl="0">
              <a:lnSpc>
                <a:spcPct val="100000"/>
              </a:lnSpc>
              <a:spcBef>
                <a:spcPts val="0"/>
              </a:spcBef>
            </a:pPr>
            <a:r>
              <a:rPr lang="en"/>
              <a:t>The camera transfers individual pixels in RGB565  format (Red: 5 bits, Green: 6 bits, Blue: 5 bits). Pixel data is streamed in row by row.</a:t>
            </a:r>
            <a:r>
              <a:rPr lang="en" sz="1400"/>
              <a:t> </a:t>
            </a:r>
          </a:p>
          <a:p>
            <a:pPr indent="-228600" lvl="0" marL="457200" rtl="0">
              <a:lnSpc>
                <a:spcPct val="100000"/>
              </a:lnSpc>
              <a:spcBef>
                <a:spcPts val="0"/>
              </a:spcBef>
            </a:pPr>
            <a:r>
              <a:rPr lang="en"/>
              <a:t>Our camera controller captures the pixel data provided by the camera and truncates it to RGB444 format (Red: 4 bits, Green: 4 bits, Blue: 4 bits) before passing data onto the frame buffer.</a:t>
            </a:r>
          </a:p>
        </p:txBody>
      </p:sp>
      <p:pic>
        <p:nvPicPr>
          <p:cNvPr id="154" name="Shape 154"/>
          <p:cNvPicPr preferRelativeResize="0"/>
          <p:nvPr/>
        </p:nvPicPr>
        <p:blipFill>
          <a:blip r:embed="rId3">
            <a:alphaModFix/>
          </a:blip>
          <a:stretch>
            <a:fillRect/>
          </a:stretch>
        </p:blipFill>
        <p:spPr>
          <a:xfrm>
            <a:off x="5423674" y="3629474"/>
            <a:ext cx="3720323" cy="1410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sp>
        <p:nvSpPr>
          <p:cNvPr id="159" name="Shape 159"/>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
              <a:t>Camera Controller - Frame Buffer</a:t>
            </a:r>
          </a:p>
        </p:txBody>
      </p:sp>
      <p:sp>
        <p:nvSpPr>
          <p:cNvPr id="160" name="Shape 160"/>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rtl="0">
              <a:lnSpc>
                <a:spcPct val="100000"/>
              </a:lnSpc>
              <a:spcBef>
                <a:spcPts val="0"/>
              </a:spcBef>
            </a:pPr>
            <a:r>
              <a:rPr lang="en"/>
              <a:t>An IP core is used to buffer incoming frames. The frame buffer is capable of holding one entire frame (640 x 480 = 307,200 pixels) at once. </a:t>
            </a:r>
          </a:p>
          <a:p>
            <a:pPr indent="-228600" lvl="1" marL="914400" rtl="0">
              <a:lnSpc>
                <a:spcPct val="100000"/>
              </a:lnSpc>
              <a:spcBef>
                <a:spcPts val="0"/>
              </a:spcBef>
            </a:pPr>
            <a:r>
              <a:rPr lang="en"/>
              <a:t>This is a total of 460,800 bytes as our pixels are 12 bits each.</a:t>
            </a:r>
          </a:p>
          <a:p>
            <a:pPr indent="-228600" lvl="0" marL="457200" rtl="0">
              <a:lnSpc>
                <a:spcPct val="100000"/>
              </a:lnSpc>
              <a:spcBef>
                <a:spcPts val="0"/>
              </a:spcBef>
            </a:pPr>
            <a:r>
              <a:rPr lang="en"/>
              <a:t>As a new frame is streamed in, it begins to overwrite the previous frame saved in the frame buffer</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sp>
        <p:nvSpPr>
          <p:cNvPr id="165" name="Shape 165"/>
          <p:cNvSpPr txBox="1"/>
          <p:nvPr>
            <p:ph type="title"/>
          </p:nvPr>
        </p:nvSpPr>
        <p:spPr>
          <a:xfrm>
            <a:off x="311700" y="438100"/>
            <a:ext cx="8520600" cy="707400"/>
          </a:xfrm>
          <a:prstGeom prst="rect">
            <a:avLst/>
          </a:prstGeom>
        </p:spPr>
        <p:txBody>
          <a:bodyPr anchorCtr="0" anchor="t" bIns="91425" lIns="91425" rIns="91425" tIns="91425">
            <a:noAutofit/>
          </a:bodyPr>
          <a:lstStyle/>
          <a:p>
            <a:pPr lvl="0" rtl="0">
              <a:spcBef>
                <a:spcPts val="0"/>
              </a:spcBef>
              <a:buNone/>
            </a:pPr>
            <a:r>
              <a:rPr lang="en"/>
              <a:t>Window Operator - Kernel Convolution</a:t>
            </a:r>
          </a:p>
        </p:txBody>
      </p:sp>
      <p:pic>
        <p:nvPicPr>
          <p:cNvPr id="166" name="Shape 166"/>
          <p:cNvPicPr preferRelativeResize="0"/>
          <p:nvPr/>
        </p:nvPicPr>
        <p:blipFill>
          <a:blip r:embed="rId3">
            <a:alphaModFix/>
          </a:blip>
          <a:stretch>
            <a:fillRect/>
          </a:stretch>
        </p:blipFill>
        <p:spPr>
          <a:xfrm>
            <a:off x="1993500" y="1200825"/>
            <a:ext cx="4961274" cy="38278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sp>
        <p:nvSpPr>
          <p:cNvPr id="171" name="Shape 171"/>
          <p:cNvSpPr txBox="1"/>
          <p:nvPr>
            <p:ph type="title"/>
          </p:nvPr>
        </p:nvSpPr>
        <p:spPr>
          <a:xfrm>
            <a:off x="311700" y="438100"/>
            <a:ext cx="8520600" cy="707400"/>
          </a:xfrm>
          <a:prstGeom prst="rect">
            <a:avLst/>
          </a:prstGeom>
        </p:spPr>
        <p:txBody>
          <a:bodyPr anchorCtr="0" anchor="t" bIns="91425" lIns="91425" rIns="91425" tIns="91425">
            <a:noAutofit/>
          </a:bodyPr>
          <a:lstStyle/>
          <a:p>
            <a:pPr lvl="0" rtl="0">
              <a:spcBef>
                <a:spcPts val="0"/>
              </a:spcBef>
              <a:buNone/>
            </a:pPr>
            <a:r>
              <a:rPr lang="en"/>
              <a:t>Window Module - Preprocessing</a:t>
            </a:r>
          </a:p>
        </p:txBody>
      </p:sp>
      <p:sp>
        <p:nvSpPr>
          <p:cNvPr id="172" name="Shape 172"/>
          <p:cNvSpPr txBox="1"/>
          <p:nvPr/>
        </p:nvSpPr>
        <p:spPr>
          <a:xfrm>
            <a:off x="338750" y="1403400"/>
            <a:ext cx="4659600" cy="2945100"/>
          </a:xfrm>
          <a:prstGeom prst="rect">
            <a:avLst/>
          </a:prstGeom>
          <a:noFill/>
          <a:ln>
            <a:noFill/>
          </a:ln>
        </p:spPr>
        <p:txBody>
          <a:bodyPr anchorCtr="0" anchor="t" bIns="91425" lIns="91425" rIns="91425" tIns="91425">
            <a:noAutofit/>
          </a:bodyPr>
          <a:lstStyle/>
          <a:p>
            <a:pPr indent="-342900" lvl="0" marL="457200" rtl="0">
              <a:spcBef>
                <a:spcPts val="0"/>
              </a:spcBef>
              <a:spcAft>
                <a:spcPts val="1600"/>
              </a:spcAft>
              <a:buClr>
                <a:schemeClr val="dk2"/>
              </a:buClr>
              <a:buSzPct val="100000"/>
              <a:buFont typeface="Open Sans"/>
            </a:pPr>
            <a:r>
              <a:rPr lang="en" sz="1800">
                <a:solidFill>
                  <a:schemeClr val="dk2"/>
                </a:solidFill>
                <a:latin typeface="Open Sans"/>
                <a:ea typeface="Open Sans"/>
                <a:cs typeface="Open Sans"/>
                <a:sym typeface="Open Sans"/>
              </a:rPr>
              <a:t>Pixels are passed from the frame buffer into our window module. </a:t>
            </a:r>
          </a:p>
          <a:p>
            <a:pPr indent="-342900" lvl="0" marL="457200" rtl="0">
              <a:spcBef>
                <a:spcPts val="0"/>
              </a:spcBef>
              <a:spcAft>
                <a:spcPts val="1600"/>
              </a:spcAft>
              <a:buClr>
                <a:schemeClr val="dk2"/>
              </a:buClr>
              <a:buSzPct val="100000"/>
              <a:buFont typeface="Open Sans"/>
            </a:pPr>
            <a:r>
              <a:rPr lang="en" sz="1800">
                <a:solidFill>
                  <a:schemeClr val="dk2"/>
                </a:solidFill>
                <a:latin typeface="Open Sans"/>
                <a:ea typeface="Open Sans"/>
                <a:cs typeface="Open Sans"/>
                <a:sym typeface="Open Sans"/>
              </a:rPr>
              <a:t>Before performing any windowing operation, the RGB pixel is converted to grayscale:</a:t>
            </a:r>
          </a:p>
        </p:txBody>
      </p:sp>
      <p:pic>
        <p:nvPicPr>
          <p:cNvPr id="173" name="Shape 173"/>
          <p:cNvPicPr preferRelativeResize="0"/>
          <p:nvPr/>
        </p:nvPicPr>
        <p:blipFill>
          <a:blip r:embed="rId4">
            <a:alphaModFix/>
          </a:blip>
          <a:stretch>
            <a:fillRect/>
          </a:stretch>
        </p:blipFill>
        <p:spPr>
          <a:xfrm>
            <a:off x="1873524" y="3243400"/>
            <a:ext cx="2292300" cy="1489599"/>
          </a:xfrm>
          <a:prstGeom prst="rect">
            <a:avLst/>
          </a:prstGeom>
          <a:noFill/>
          <a:ln>
            <a:noFill/>
          </a:ln>
        </p:spPr>
      </p:pic>
      <p:sp>
        <p:nvSpPr>
          <p:cNvPr id="174" name="Shape 174"/>
          <p:cNvSpPr txBox="1"/>
          <p:nvPr/>
        </p:nvSpPr>
        <p:spPr>
          <a:xfrm>
            <a:off x="338750" y="4606400"/>
            <a:ext cx="7846500" cy="464700"/>
          </a:xfrm>
          <a:prstGeom prst="rect">
            <a:avLst/>
          </a:prstGeom>
          <a:noFill/>
          <a:ln>
            <a:noFill/>
          </a:ln>
        </p:spPr>
        <p:txBody>
          <a:bodyPr anchorCtr="0" anchor="ctr" bIns="91425" lIns="91425" rIns="91425" tIns="91425">
            <a:noAutofit/>
          </a:bodyPr>
          <a:lstStyle/>
          <a:p>
            <a:pPr lvl="0" rtl="0">
              <a:spcBef>
                <a:spcPts val="0"/>
              </a:spcBef>
              <a:buNone/>
            </a:pPr>
            <a:r>
              <a:rPr lang="en" sz="800">
                <a:solidFill>
                  <a:srgbClr val="666666"/>
                </a:solidFill>
              </a:rPr>
              <a:t>M. Po-Leen Ooi (2006) “Hardware Implementation for Face Detection on Xilinx Virtex-II FPGA using</a:t>
            </a:r>
          </a:p>
          <a:p>
            <a:pPr lvl="0" rtl="0">
              <a:spcBef>
                <a:spcPts val="0"/>
              </a:spcBef>
              <a:buNone/>
            </a:pPr>
            <a:r>
              <a:rPr lang="en" sz="800">
                <a:solidFill>
                  <a:srgbClr val="666666"/>
                </a:solidFill>
              </a:rPr>
              <a:t>the Reversible Component Transformation Colour Space”v </a:t>
            </a:r>
            <a:r>
              <a:rPr lang="en" sz="800">
                <a:solidFill>
                  <a:srgbClr val="666666"/>
                </a:solidFill>
                <a:highlight>
                  <a:srgbClr val="FFFFFF"/>
                </a:highlight>
                <a:hlinkClick r:id="rId5"/>
              </a:rPr>
              <a:t>Electronic Design, Test and Applications, 2006. DELTA 2006. Third IEEE International Workshop on</a:t>
            </a:r>
          </a:p>
        </p:txBody>
      </p:sp>
      <p:pic>
        <p:nvPicPr>
          <p:cNvPr id="175" name="Shape 175"/>
          <p:cNvPicPr preferRelativeResize="0"/>
          <p:nvPr/>
        </p:nvPicPr>
        <p:blipFill>
          <a:blip r:embed="rId6">
            <a:alphaModFix/>
          </a:blip>
          <a:stretch>
            <a:fillRect/>
          </a:stretch>
        </p:blipFill>
        <p:spPr>
          <a:xfrm>
            <a:off x="7069447" y="353150"/>
            <a:ext cx="1616977" cy="4395323"/>
          </a:xfrm>
          <a:prstGeom prst="rect">
            <a:avLst/>
          </a:prstGeom>
          <a:noFill/>
          <a:ln>
            <a:noFill/>
          </a:ln>
        </p:spPr>
      </p:pic>
      <p:sp>
        <p:nvSpPr>
          <p:cNvPr id="176" name="Shape 176"/>
          <p:cNvSpPr txBox="1"/>
          <p:nvPr/>
        </p:nvSpPr>
        <p:spPr>
          <a:xfrm>
            <a:off x="5981300" y="658727"/>
            <a:ext cx="911100" cy="295499"/>
          </a:xfrm>
          <a:prstGeom prst="rect">
            <a:avLst/>
          </a:prstGeom>
          <a:noFill/>
          <a:ln>
            <a:noFill/>
          </a:ln>
        </p:spPr>
        <p:txBody>
          <a:bodyPr anchorCtr="0" anchor="t" bIns="91425" lIns="91425" rIns="91425" tIns="91425">
            <a:noAutofit/>
          </a:bodyPr>
          <a:lstStyle/>
          <a:p>
            <a:pPr lvl="0">
              <a:spcBef>
                <a:spcPts val="0"/>
              </a:spcBef>
              <a:buNone/>
            </a:pPr>
            <a:r>
              <a:rPr lang="en"/>
              <a:t>Original</a:t>
            </a:r>
          </a:p>
        </p:txBody>
      </p:sp>
      <p:sp>
        <p:nvSpPr>
          <p:cNvPr id="177" name="Shape 177"/>
          <p:cNvSpPr txBox="1"/>
          <p:nvPr/>
        </p:nvSpPr>
        <p:spPr>
          <a:xfrm>
            <a:off x="6260440" y="1788553"/>
            <a:ext cx="352799" cy="405900"/>
          </a:xfrm>
          <a:prstGeom prst="rect">
            <a:avLst/>
          </a:prstGeom>
          <a:noFill/>
          <a:ln>
            <a:noFill/>
          </a:ln>
        </p:spPr>
        <p:txBody>
          <a:bodyPr anchorCtr="0" anchor="t" bIns="91425" lIns="91425" rIns="91425" tIns="91425">
            <a:noAutofit/>
          </a:bodyPr>
          <a:lstStyle/>
          <a:p>
            <a:pPr lvl="0">
              <a:spcBef>
                <a:spcPts val="0"/>
              </a:spcBef>
              <a:buNone/>
            </a:pPr>
            <a:r>
              <a:rPr lang="en"/>
              <a:t>Y</a:t>
            </a:r>
          </a:p>
        </p:txBody>
      </p:sp>
      <p:sp>
        <p:nvSpPr>
          <p:cNvPr id="178" name="Shape 178"/>
          <p:cNvSpPr txBox="1"/>
          <p:nvPr/>
        </p:nvSpPr>
        <p:spPr>
          <a:xfrm>
            <a:off x="6260590" y="2837507"/>
            <a:ext cx="352799" cy="405900"/>
          </a:xfrm>
          <a:prstGeom prst="rect">
            <a:avLst/>
          </a:prstGeom>
          <a:noFill/>
          <a:ln>
            <a:noFill/>
          </a:ln>
        </p:spPr>
        <p:txBody>
          <a:bodyPr anchorCtr="0" anchor="t" bIns="91425" lIns="91425" rIns="91425" tIns="91425">
            <a:noAutofit/>
          </a:bodyPr>
          <a:lstStyle/>
          <a:p>
            <a:pPr lvl="0" rtl="0">
              <a:spcBef>
                <a:spcPts val="0"/>
              </a:spcBef>
              <a:buNone/>
            </a:pPr>
            <a:r>
              <a:rPr lang="en"/>
              <a:t>U</a:t>
            </a:r>
          </a:p>
        </p:txBody>
      </p:sp>
      <p:sp>
        <p:nvSpPr>
          <p:cNvPr id="179" name="Shape 179"/>
          <p:cNvSpPr txBox="1"/>
          <p:nvPr/>
        </p:nvSpPr>
        <p:spPr>
          <a:xfrm>
            <a:off x="6260590" y="3917045"/>
            <a:ext cx="352799" cy="405900"/>
          </a:xfrm>
          <a:prstGeom prst="rect">
            <a:avLst/>
          </a:prstGeom>
          <a:noFill/>
          <a:ln>
            <a:noFill/>
          </a:ln>
        </p:spPr>
        <p:txBody>
          <a:bodyPr anchorCtr="0" anchor="t" bIns="91425" lIns="91425" rIns="91425" tIns="91425">
            <a:noAutofit/>
          </a:bodyPr>
          <a:lstStyle/>
          <a:p>
            <a:pPr lvl="0" rtl="0">
              <a:spcBef>
                <a:spcPts val="0"/>
              </a:spcBef>
              <a:buNone/>
            </a:pPr>
            <a:r>
              <a:rPr lang="en"/>
              <a:t>V</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txBox="1"/>
          <p:nvPr>
            <p:ph type="title"/>
          </p:nvPr>
        </p:nvSpPr>
        <p:spPr>
          <a:xfrm>
            <a:off x="311700" y="438100"/>
            <a:ext cx="8520600" cy="707400"/>
          </a:xfrm>
          <a:prstGeom prst="rect">
            <a:avLst/>
          </a:prstGeom>
        </p:spPr>
        <p:txBody>
          <a:bodyPr anchorCtr="0" anchor="t" bIns="91425" lIns="91425" rIns="91425" tIns="91425">
            <a:noAutofit/>
          </a:bodyPr>
          <a:lstStyle/>
          <a:p>
            <a:pPr lvl="0" rtl="0">
              <a:spcBef>
                <a:spcPts val="0"/>
              </a:spcBef>
              <a:buNone/>
            </a:pPr>
            <a:r>
              <a:rPr lang="en"/>
              <a:t>Window Module - Design</a:t>
            </a:r>
          </a:p>
        </p:txBody>
      </p:sp>
      <p:pic>
        <p:nvPicPr>
          <p:cNvPr id="185" name="Shape 185"/>
          <p:cNvPicPr preferRelativeResize="0"/>
          <p:nvPr/>
        </p:nvPicPr>
        <p:blipFill>
          <a:blip r:embed="rId3">
            <a:alphaModFix/>
          </a:blip>
          <a:stretch>
            <a:fillRect/>
          </a:stretch>
        </p:blipFill>
        <p:spPr>
          <a:xfrm>
            <a:off x="4839301" y="1117325"/>
            <a:ext cx="4147275" cy="2223325"/>
          </a:xfrm>
          <a:prstGeom prst="rect">
            <a:avLst/>
          </a:prstGeom>
          <a:noFill/>
          <a:ln>
            <a:noFill/>
          </a:ln>
        </p:spPr>
      </p:pic>
      <p:sp>
        <p:nvSpPr>
          <p:cNvPr id="186" name="Shape 186"/>
          <p:cNvSpPr txBox="1"/>
          <p:nvPr/>
        </p:nvSpPr>
        <p:spPr>
          <a:xfrm>
            <a:off x="5682725" y="3375200"/>
            <a:ext cx="2914500" cy="464700"/>
          </a:xfrm>
          <a:prstGeom prst="rect">
            <a:avLst/>
          </a:prstGeom>
          <a:noFill/>
          <a:ln>
            <a:noFill/>
          </a:ln>
        </p:spPr>
        <p:txBody>
          <a:bodyPr anchorCtr="0" anchor="t" bIns="91425" lIns="91425" rIns="91425" tIns="91425">
            <a:noAutofit/>
          </a:bodyPr>
          <a:lstStyle/>
          <a:p>
            <a:pPr lvl="0" rtl="0">
              <a:spcBef>
                <a:spcPts val="0"/>
              </a:spcBef>
              <a:buNone/>
            </a:pPr>
            <a:r>
              <a:rPr lang="en" sz="800">
                <a:solidFill>
                  <a:srgbClr val="666666"/>
                </a:solidFill>
                <a:latin typeface="Times New Roman"/>
                <a:ea typeface="Times New Roman"/>
                <a:cs typeface="Times New Roman"/>
                <a:sym typeface="Times New Roman"/>
              </a:rPr>
              <a:t>C. Supe, (2014) “Real Time Implementation of Spatial Filtering on FPGA”, Advances in Vision Computing, vol. 1, no. 4 December 2014.</a:t>
            </a:r>
          </a:p>
          <a:p>
            <a:pPr lvl="0" rtl="0">
              <a:spcBef>
                <a:spcPts val="0"/>
              </a:spcBef>
              <a:buNone/>
            </a:pPr>
            <a:r>
              <a:t/>
            </a:r>
            <a:endParaRPr/>
          </a:p>
        </p:txBody>
      </p:sp>
      <p:sp>
        <p:nvSpPr>
          <p:cNvPr id="187" name="Shape 187"/>
          <p:cNvSpPr txBox="1"/>
          <p:nvPr/>
        </p:nvSpPr>
        <p:spPr>
          <a:xfrm>
            <a:off x="338750" y="1403400"/>
            <a:ext cx="3982200" cy="2945100"/>
          </a:xfrm>
          <a:prstGeom prst="rect">
            <a:avLst/>
          </a:prstGeom>
          <a:noFill/>
          <a:ln>
            <a:noFill/>
          </a:ln>
        </p:spPr>
        <p:txBody>
          <a:bodyPr anchorCtr="0" anchor="t" bIns="91425" lIns="91425" rIns="91425" tIns="91425">
            <a:noAutofit/>
          </a:bodyPr>
          <a:lstStyle/>
          <a:p>
            <a:pPr indent="-342900" lvl="0" marL="457200" rtl="0">
              <a:spcBef>
                <a:spcPts val="0"/>
              </a:spcBef>
              <a:spcAft>
                <a:spcPts val="1600"/>
              </a:spcAft>
              <a:buClr>
                <a:schemeClr val="dk2"/>
              </a:buClr>
              <a:buSzPct val="100000"/>
              <a:buFont typeface="Open Sans"/>
            </a:pPr>
            <a:r>
              <a:rPr lang="en" sz="1800">
                <a:solidFill>
                  <a:schemeClr val="dk2"/>
                </a:solidFill>
                <a:latin typeface="Open Sans"/>
                <a:ea typeface="Open Sans"/>
                <a:cs typeface="Open Sans"/>
                <a:sym typeface="Open Sans"/>
              </a:rPr>
              <a:t>Our window module uses a 3x3 window to perform image processing. </a:t>
            </a:r>
          </a:p>
          <a:p>
            <a:pPr indent="-342900" lvl="0" marL="457200" rtl="0">
              <a:spcBef>
                <a:spcPts val="0"/>
              </a:spcBef>
              <a:spcAft>
                <a:spcPts val="1600"/>
              </a:spcAft>
              <a:buClr>
                <a:schemeClr val="dk2"/>
              </a:buClr>
              <a:buSzPct val="100000"/>
              <a:buFont typeface="Open Sans"/>
            </a:pPr>
            <a:r>
              <a:rPr lang="en" sz="1800">
                <a:solidFill>
                  <a:schemeClr val="dk2"/>
                </a:solidFill>
                <a:latin typeface="Open Sans"/>
                <a:ea typeface="Open Sans"/>
                <a:cs typeface="Open Sans"/>
                <a:sym typeface="Open Sans"/>
              </a:rPr>
              <a:t>To ensure the proper pixels are used in our window operation, two FIFO queues (row buffers) are used in conjunction with our window. These are necessary as pixel data streams in row by row. </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sp>
        <p:nvSpPr>
          <p:cNvPr id="192" name="Shape 192"/>
          <p:cNvSpPr txBox="1"/>
          <p:nvPr>
            <p:ph type="title"/>
          </p:nvPr>
        </p:nvSpPr>
        <p:spPr>
          <a:xfrm>
            <a:off x="311700" y="438100"/>
            <a:ext cx="8520600" cy="707400"/>
          </a:xfrm>
          <a:prstGeom prst="rect">
            <a:avLst/>
          </a:prstGeom>
        </p:spPr>
        <p:txBody>
          <a:bodyPr anchorCtr="0" anchor="t" bIns="91425" lIns="91425" rIns="91425" tIns="91425">
            <a:noAutofit/>
          </a:bodyPr>
          <a:lstStyle/>
          <a:p>
            <a:pPr lvl="0" rtl="0">
              <a:spcBef>
                <a:spcPts val="0"/>
              </a:spcBef>
              <a:buNone/>
            </a:pPr>
            <a:r>
              <a:rPr lang="en"/>
              <a:t>Window Operators</a:t>
            </a:r>
          </a:p>
        </p:txBody>
      </p:sp>
      <p:sp>
        <p:nvSpPr>
          <p:cNvPr id="193" name="Shape 193"/>
          <p:cNvSpPr txBox="1"/>
          <p:nvPr/>
        </p:nvSpPr>
        <p:spPr>
          <a:xfrm>
            <a:off x="338750" y="1306425"/>
            <a:ext cx="8250000" cy="366600"/>
          </a:xfrm>
          <a:prstGeom prst="rect">
            <a:avLst/>
          </a:prstGeom>
          <a:noFill/>
          <a:ln>
            <a:noFill/>
          </a:ln>
        </p:spPr>
        <p:txBody>
          <a:bodyPr anchorCtr="0" anchor="t" bIns="91425" lIns="91425" rIns="91425" tIns="91425">
            <a:noAutofit/>
          </a:bodyPr>
          <a:lstStyle/>
          <a:p>
            <a:pPr indent="-317500" lvl="0" marL="457200" rtl="0">
              <a:spcBef>
                <a:spcPts val="0"/>
              </a:spcBef>
              <a:spcAft>
                <a:spcPts val="1600"/>
              </a:spcAft>
              <a:buClr>
                <a:schemeClr val="dk2"/>
              </a:buClr>
              <a:buFont typeface="Open Sans"/>
            </a:pPr>
            <a:r>
              <a:rPr lang="en">
                <a:solidFill>
                  <a:schemeClr val="dk2"/>
                </a:solidFill>
                <a:latin typeface="Open Sans"/>
                <a:ea typeface="Open Sans"/>
                <a:cs typeface="Open Sans"/>
                <a:sym typeface="Open Sans"/>
              </a:rPr>
              <a:t>Experimented with a various window operations, as well as combining multiple operations: </a:t>
            </a:r>
          </a:p>
          <a:p>
            <a:pPr lvl="0" rtl="0">
              <a:spcBef>
                <a:spcPts val="0"/>
              </a:spcBef>
              <a:spcAft>
                <a:spcPts val="1600"/>
              </a:spcAft>
              <a:buNone/>
            </a:pPr>
            <a:r>
              <a:t/>
            </a:r>
            <a:endParaRPr sz="1800">
              <a:solidFill>
                <a:schemeClr val="dk2"/>
              </a:solidFill>
              <a:latin typeface="Open Sans"/>
              <a:ea typeface="Open Sans"/>
              <a:cs typeface="Open Sans"/>
              <a:sym typeface="Open Sans"/>
            </a:endParaRPr>
          </a:p>
        </p:txBody>
      </p:sp>
      <p:pic>
        <p:nvPicPr>
          <p:cNvPr descr="Vd-Orig.png" id="194" name="Shape 194"/>
          <p:cNvPicPr preferRelativeResize="0"/>
          <p:nvPr/>
        </p:nvPicPr>
        <p:blipFill>
          <a:blip r:embed="rId3">
            <a:alphaModFix/>
          </a:blip>
          <a:stretch>
            <a:fillRect/>
          </a:stretch>
        </p:blipFill>
        <p:spPr>
          <a:xfrm>
            <a:off x="7707550" y="156800"/>
            <a:ext cx="1143000" cy="1143000"/>
          </a:xfrm>
          <a:prstGeom prst="rect">
            <a:avLst/>
          </a:prstGeom>
          <a:noFill/>
          <a:ln>
            <a:noFill/>
          </a:ln>
        </p:spPr>
      </p:pic>
      <p:pic>
        <p:nvPicPr>
          <p:cNvPr id="195" name="Shape 195"/>
          <p:cNvPicPr preferRelativeResize="0"/>
          <p:nvPr/>
        </p:nvPicPr>
        <p:blipFill>
          <a:blip r:embed="rId4">
            <a:alphaModFix/>
          </a:blip>
          <a:stretch>
            <a:fillRect/>
          </a:stretch>
        </p:blipFill>
        <p:spPr>
          <a:xfrm>
            <a:off x="529799" y="1995950"/>
            <a:ext cx="1107575" cy="774402"/>
          </a:xfrm>
          <a:prstGeom prst="rect">
            <a:avLst/>
          </a:prstGeom>
          <a:noFill/>
          <a:ln>
            <a:noFill/>
          </a:ln>
        </p:spPr>
      </p:pic>
      <p:pic>
        <p:nvPicPr>
          <p:cNvPr id="196" name="Shape 196"/>
          <p:cNvPicPr preferRelativeResize="0"/>
          <p:nvPr/>
        </p:nvPicPr>
        <p:blipFill>
          <a:blip r:embed="rId5">
            <a:alphaModFix/>
          </a:blip>
          <a:stretch>
            <a:fillRect/>
          </a:stretch>
        </p:blipFill>
        <p:spPr>
          <a:xfrm>
            <a:off x="1526025" y="2087750"/>
            <a:ext cx="684974" cy="678254"/>
          </a:xfrm>
          <a:prstGeom prst="rect">
            <a:avLst/>
          </a:prstGeom>
          <a:noFill/>
          <a:ln>
            <a:noFill/>
          </a:ln>
        </p:spPr>
      </p:pic>
      <p:pic>
        <p:nvPicPr>
          <p:cNvPr id="197" name="Shape 197"/>
          <p:cNvPicPr preferRelativeResize="0"/>
          <p:nvPr/>
        </p:nvPicPr>
        <p:blipFill>
          <a:blip r:embed="rId6">
            <a:alphaModFix/>
          </a:blip>
          <a:stretch>
            <a:fillRect/>
          </a:stretch>
        </p:blipFill>
        <p:spPr>
          <a:xfrm>
            <a:off x="2408875" y="2029449"/>
            <a:ext cx="1149525" cy="707400"/>
          </a:xfrm>
          <a:prstGeom prst="rect">
            <a:avLst/>
          </a:prstGeom>
          <a:noFill/>
          <a:ln>
            <a:noFill/>
          </a:ln>
        </p:spPr>
      </p:pic>
      <p:pic>
        <p:nvPicPr>
          <p:cNvPr id="198" name="Shape 198"/>
          <p:cNvPicPr preferRelativeResize="0"/>
          <p:nvPr/>
        </p:nvPicPr>
        <p:blipFill>
          <a:blip r:embed="rId7">
            <a:alphaModFix/>
          </a:blip>
          <a:stretch>
            <a:fillRect/>
          </a:stretch>
        </p:blipFill>
        <p:spPr>
          <a:xfrm>
            <a:off x="3558400" y="2040662"/>
            <a:ext cx="684974" cy="684974"/>
          </a:xfrm>
          <a:prstGeom prst="rect">
            <a:avLst/>
          </a:prstGeom>
          <a:noFill/>
          <a:ln>
            <a:noFill/>
          </a:ln>
        </p:spPr>
      </p:pic>
      <p:pic>
        <p:nvPicPr>
          <p:cNvPr id="199" name="Shape 199"/>
          <p:cNvPicPr preferRelativeResize="0"/>
          <p:nvPr/>
        </p:nvPicPr>
        <p:blipFill>
          <a:blip r:embed="rId8">
            <a:alphaModFix/>
          </a:blip>
          <a:stretch>
            <a:fillRect/>
          </a:stretch>
        </p:blipFill>
        <p:spPr>
          <a:xfrm>
            <a:off x="529799" y="3287038"/>
            <a:ext cx="1019600" cy="602150"/>
          </a:xfrm>
          <a:prstGeom prst="rect">
            <a:avLst/>
          </a:prstGeom>
          <a:noFill/>
          <a:ln>
            <a:noFill/>
          </a:ln>
        </p:spPr>
      </p:pic>
      <p:pic>
        <p:nvPicPr>
          <p:cNvPr id="200" name="Shape 200"/>
          <p:cNvPicPr preferRelativeResize="0"/>
          <p:nvPr/>
        </p:nvPicPr>
        <p:blipFill>
          <a:blip r:embed="rId9">
            <a:alphaModFix/>
          </a:blip>
          <a:stretch>
            <a:fillRect/>
          </a:stretch>
        </p:blipFill>
        <p:spPr>
          <a:xfrm>
            <a:off x="1526025" y="3287037"/>
            <a:ext cx="684974" cy="678263"/>
          </a:xfrm>
          <a:prstGeom prst="rect">
            <a:avLst/>
          </a:prstGeom>
          <a:noFill/>
          <a:ln>
            <a:noFill/>
          </a:ln>
        </p:spPr>
      </p:pic>
      <p:pic>
        <p:nvPicPr>
          <p:cNvPr id="201" name="Shape 201"/>
          <p:cNvPicPr preferRelativeResize="0"/>
          <p:nvPr/>
        </p:nvPicPr>
        <p:blipFill>
          <a:blip r:embed="rId10">
            <a:alphaModFix/>
          </a:blip>
          <a:stretch>
            <a:fillRect/>
          </a:stretch>
        </p:blipFill>
        <p:spPr>
          <a:xfrm>
            <a:off x="5219525" y="2030536"/>
            <a:ext cx="1019600" cy="705223"/>
          </a:xfrm>
          <a:prstGeom prst="rect">
            <a:avLst/>
          </a:prstGeom>
          <a:noFill/>
          <a:ln>
            <a:noFill/>
          </a:ln>
        </p:spPr>
      </p:pic>
      <p:pic>
        <p:nvPicPr>
          <p:cNvPr id="202" name="Shape 202"/>
          <p:cNvPicPr preferRelativeResize="0"/>
          <p:nvPr/>
        </p:nvPicPr>
        <p:blipFill>
          <a:blip r:embed="rId11">
            <a:alphaModFix/>
          </a:blip>
          <a:stretch>
            <a:fillRect/>
          </a:stretch>
        </p:blipFill>
        <p:spPr>
          <a:xfrm>
            <a:off x="6273562" y="2007982"/>
            <a:ext cx="684974" cy="678191"/>
          </a:xfrm>
          <a:prstGeom prst="rect">
            <a:avLst/>
          </a:prstGeom>
          <a:noFill/>
          <a:ln>
            <a:noFill/>
          </a:ln>
        </p:spPr>
      </p:pic>
      <p:pic>
        <p:nvPicPr>
          <p:cNvPr id="203" name="Shape 203"/>
          <p:cNvPicPr preferRelativeResize="0"/>
          <p:nvPr/>
        </p:nvPicPr>
        <p:blipFill>
          <a:blip r:embed="rId12">
            <a:alphaModFix/>
          </a:blip>
          <a:stretch>
            <a:fillRect/>
          </a:stretch>
        </p:blipFill>
        <p:spPr>
          <a:xfrm>
            <a:off x="5230817" y="3287048"/>
            <a:ext cx="1693282" cy="934500"/>
          </a:xfrm>
          <a:prstGeom prst="rect">
            <a:avLst/>
          </a:prstGeom>
          <a:noFill/>
          <a:ln>
            <a:noFill/>
          </a:ln>
        </p:spPr>
      </p:pic>
      <p:pic>
        <p:nvPicPr>
          <p:cNvPr id="204" name="Shape 204"/>
          <p:cNvPicPr preferRelativeResize="0"/>
          <p:nvPr/>
        </p:nvPicPr>
        <p:blipFill>
          <a:blip r:embed="rId13">
            <a:alphaModFix/>
          </a:blip>
          <a:stretch>
            <a:fillRect/>
          </a:stretch>
        </p:blipFill>
        <p:spPr>
          <a:xfrm>
            <a:off x="6924099" y="3287052"/>
            <a:ext cx="1997299" cy="815149"/>
          </a:xfrm>
          <a:prstGeom prst="rect">
            <a:avLst/>
          </a:prstGeom>
          <a:noFill/>
          <a:ln>
            <a:noFill/>
          </a:ln>
        </p:spPr>
      </p:pic>
      <p:sp>
        <p:nvSpPr>
          <p:cNvPr id="205" name="Shape 205"/>
          <p:cNvSpPr txBox="1"/>
          <p:nvPr/>
        </p:nvSpPr>
        <p:spPr>
          <a:xfrm>
            <a:off x="338750" y="1673025"/>
            <a:ext cx="3694500" cy="308400"/>
          </a:xfrm>
          <a:prstGeom prst="rect">
            <a:avLst/>
          </a:prstGeom>
          <a:noFill/>
          <a:ln>
            <a:noFill/>
          </a:ln>
        </p:spPr>
        <p:txBody>
          <a:bodyPr anchorCtr="0" anchor="t" bIns="91425" lIns="91425" rIns="91425" tIns="91425">
            <a:noAutofit/>
          </a:bodyPr>
          <a:lstStyle/>
          <a:p>
            <a:pPr lvl="0" rtl="0">
              <a:spcBef>
                <a:spcPts val="0"/>
              </a:spcBef>
              <a:spcAft>
                <a:spcPts val="1600"/>
              </a:spcAft>
              <a:buNone/>
            </a:pPr>
            <a:r>
              <a:rPr lang="en" u="sng">
                <a:solidFill>
                  <a:schemeClr val="dk2"/>
                </a:solidFill>
                <a:latin typeface="Open Sans"/>
                <a:ea typeface="Open Sans"/>
                <a:cs typeface="Open Sans"/>
                <a:sym typeface="Open Sans"/>
              </a:rPr>
              <a:t>Edge Detectors (Laplacian Spatial Filter)</a:t>
            </a:r>
            <a:r>
              <a:rPr lang="en">
                <a:solidFill>
                  <a:schemeClr val="dk2"/>
                </a:solidFill>
                <a:latin typeface="Open Sans"/>
                <a:ea typeface="Open Sans"/>
                <a:cs typeface="Open Sans"/>
                <a:sym typeface="Open Sans"/>
              </a:rPr>
              <a:t>:</a:t>
            </a:r>
          </a:p>
        </p:txBody>
      </p:sp>
      <p:sp>
        <p:nvSpPr>
          <p:cNvPr id="206" name="Shape 206"/>
          <p:cNvSpPr txBox="1"/>
          <p:nvPr/>
        </p:nvSpPr>
        <p:spPr>
          <a:xfrm>
            <a:off x="356950" y="2905800"/>
            <a:ext cx="1482000" cy="464700"/>
          </a:xfrm>
          <a:prstGeom prst="rect">
            <a:avLst/>
          </a:prstGeom>
          <a:noFill/>
          <a:ln>
            <a:noFill/>
          </a:ln>
        </p:spPr>
        <p:txBody>
          <a:bodyPr anchorCtr="0" anchor="t" bIns="91425" lIns="91425" rIns="91425" tIns="91425">
            <a:noAutofit/>
          </a:bodyPr>
          <a:lstStyle/>
          <a:p>
            <a:pPr lvl="0" rtl="0">
              <a:spcBef>
                <a:spcPts val="0"/>
              </a:spcBef>
              <a:spcAft>
                <a:spcPts val="1600"/>
              </a:spcAft>
              <a:buNone/>
            </a:pPr>
            <a:r>
              <a:rPr lang="en" u="sng">
                <a:solidFill>
                  <a:schemeClr val="dk2"/>
                </a:solidFill>
                <a:latin typeface="Open Sans"/>
                <a:ea typeface="Open Sans"/>
                <a:cs typeface="Open Sans"/>
                <a:sym typeface="Open Sans"/>
              </a:rPr>
              <a:t>Sharpening</a:t>
            </a:r>
            <a:r>
              <a:rPr lang="en">
                <a:solidFill>
                  <a:schemeClr val="dk2"/>
                </a:solidFill>
                <a:latin typeface="Open Sans"/>
                <a:ea typeface="Open Sans"/>
                <a:cs typeface="Open Sans"/>
                <a:sym typeface="Open Sans"/>
              </a:rPr>
              <a:t>:</a:t>
            </a:r>
          </a:p>
        </p:txBody>
      </p:sp>
      <p:sp>
        <p:nvSpPr>
          <p:cNvPr id="207" name="Shape 207"/>
          <p:cNvSpPr txBox="1"/>
          <p:nvPr/>
        </p:nvSpPr>
        <p:spPr>
          <a:xfrm>
            <a:off x="5143500" y="1673025"/>
            <a:ext cx="3871500" cy="464700"/>
          </a:xfrm>
          <a:prstGeom prst="rect">
            <a:avLst/>
          </a:prstGeom>
          <a:noFill/>
          <a:ln>
            <a:noFill/>
          </a:ln>
        </p:spPr>
        <p:txBody>
          <a:bodyPr anchorCtr="0" anchor="t" bIns="91425" lIns="91425" rIns="91425" tIns="91425">
            <a:noAutofit/>
          </a:bodyPr>
          <a:lstStyle/>
          <a:p>
            <a:pPr lvl="0" rtl="0">
              <a:spcBef>
                <a:spcPts val="0"/>
              </a:spcBef>
              <a:spcAft>
                <a:spcPts val="1600"/>
              </a:spcAft>
              <a:buNone/>
            </a:pPr>
            <a:r>
              <a:rPr lang="en" u="sng">
                <a:solidFill>
                  <a:schemeClr val="dk2"/>
                </a:solidFill>
                <a:latin typeface="Open Sans"/>
                <a:ea typeface="Open Sans"/>
                <a:cs typeface="Open Sans"/>
                <a:sym typeface="Open Sans"/>
              </a:rPr>
              <a:t>Gaussian Blurring (Noise Reduction)</a:t>
            </a:r>
            <a:r>
              <a:rPr lang="en">
                <a:solidFill>
                  <a:schemeClr val="dk2"/>
                </a:solidFill>
                <a:latin typeface="Open Sans"/>
                <a:ea typeface="Open Sans"/>
                <a:cs typeface="Open Sans"/>
                <a:sym typeface="Open Sans"/>
              </a:rPr>
              <a:t>:</a:t>
            </a:r>
          </a:p>
        </p:txBody>
      </p:sp>
      <p:sp>
        <p:nvSpPr>
          <p:cNvPr id="208" name="Shape 208"/>
          <p:cNvSpPr txBox="1"/>
          <p:nvPr/>
        </p:nvSpPr>
        <p:spPr>
          <a:xfrm>
            <a:off x="5032825" y="2905800"/>
            <a:ext cx="3982200" cy="464700"/>
          </a:xfrm>
          <a:prstGeom prst="rect">
            <a:avLst/>
          </a:prstGeom>
          <a:noFill/>
          <a:ln>
            <a:noFill/>
          </a:ln>
        </p:spPr>
        <p:txBody>
          <a:bodyPr anchorCtr="0" anchor="t" bIns="91425" lIns="91425" rIns="91425" tIns="91425">
            <a:noAutofit/>
          </a:bodyPr>
          <a:lstStyle/>
          <a:p>
            <a:pPr lvl="0" rtl="0">
              <a:spcBef>
                <a:spcPts val="0"/>
              </a:spcBef>
              <a:spcAft>
                <a:spcPts val="1600"/>
              </a:spcAft>
              <a:buNone/>
            </a:pPr>
            <a:r>
              <a:rPr lang="en" u="sng">
                <a:solidFill>
                  <a:schemeClr val="dk2"/>
                </a:solidFill>
                <a:latin typeface="Open Sans"/>
                <a:ea typeface="Open Sans"/>
                <a:cs typeface="Open Sans"/>
                <a:sym typeface="Open Sans"/>
              </a:rPr>
              <a:t>Sobel Filters:</a:t>
            </a:r>
          </a:p>
        </p:txBody>
      </p:sp>
      <p:pic>
        <p:nvPicPr>
          <p:cNvPr id="209" name="Shape 209"/>
          <p:cNvPicPr preferRelativeResize="0"/>
          <p:nvPr/>
        </p:nvPicPr>
        <p:blipFill>
          <a:blip r:embed="rId14">
            <a:alphaModFix/>
          </a:blip>
          <a:stretch>
            <a:fillRect/>
          </a:stretch>
        </p:blipFill>
        <p:spPr>
          <a:xfrm>
            <a:off x="6200049" y="288812"/>
            <a:ext cx="1019599" cy="87896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Window Operator - Edge Detection</a:t>
            </a:r>
          </a:p>
        </p:txBody>
      </p:sp>
      <p:sp>
        <p:nvSpPr>
          <p:cNvPr id="215" name="Shape 215"/>
          <p:cNvSpPr txBox="1"/>
          <p:nvPr>
            <p:ph idx="1" type="body"/>
          </p:nvPr>
        </p:nvSpPr>
        <p:spPr>
          <a:xfrm>
            <a:off x="311700" y="1266325"/>
            <a:ext cx="8520600" cy="803100"/>
          </a:xfrm>
          <a:prstGeom prst="rect">
            <a:avLst/>
          </a:prstGeom>
        </p:spPr>
        <p:txBody>
          <a:bodyPr anchorCtr="0" anchor="t" bIns="91425" lIns="91425" rIns="91425" tIns="91425">
            <a:noAutofit/>
          </a:bodyPr>
          <a:lstStyle/>
          <a:p>
            <a:pPr indent="-228600" lvl="0" marL="457200" rtl="0">
              <a:lnSpc>
                <a:spcPct val="100000"/>
              </a:lnSpc>
              <a:spcBef>
                <a:spcPts val="0"/>
              </a:spcBef>
            </a:pPr>
            <a:r>
              <a:rPr lang="en"/>
              <a:t>Ultimately found the below edge detection kernel provided the best results for purposes: </a:t>
            </a:r>
          </a:p>
          <a:p>
            <a:pPr lvl="0" rtl="0">
              <a:lnSpc>
                <a:spcPct val="100000"/>
              </a:lnSpc>
              <a:spcBef>
                <a:spcPts val="0"/>
              </a:spcBef>
              <a:buNone/>
            </a:pPr>
            <a:r>
              <a:t/>
            </a:r>
            <a:endParaRPr/>
          </a:p>
          <a:p>
            <a:pPr lvl="0" rtl="0">
              <a:lnSpc>
                <a:spcPct val="100000"/>
              </a:lnSpc>
              <a:spcBef>
                <a:spcPts val="0"/>
              </a:spcBef>
              <a:buNone/>
            </a:pPr>
            <a:r>
              <a:t/>
            </a:r>
            <a:endParaRPr/>
          </a:p>
          <a:p>
            <a:pPr indent="0" lvl="0" marL="3200400" rtl="0">
              <a:lnSpc>
                <a:spcPct val="100000"/>
              </a:lnSpc>
              <a:spcBef>
                <a:spcPts val="0"/>
              </a:spcBef>
              <a:buNone/>
            </a:pPr>
            <a:r>
              <a:rPr lang="en" sz="2500">
                <a:solidFill>
                  <a:srgbClr val="000000"/>
                </a:solidFill>
              </a:rPr>
              <a:t>* 				=</a:t>
            </a:r>
          </a:p>
        </p:txBody>
      </p:sp>
      <p:pic>
        <p:nvPicPr>
          <p:cNvPr id="216" name="Shape 216"/>
          <p:cNvPicPr preferRelativeResize="0"/>
          <p:nvPr/>
        </p:nvPicPr>
        <p:blipFill>
          <a:blip r:embed="rId3">
            <a:alphaModFix/>
          </a:blip>
          <a:stretch>
            <a:fillRect/>
          </a:stretch>
        </p:blipFill>
        <p:spPr>
          <a:xfrm>
            <a:off x="3919552" y="2849497"/>
            <a:ext cx="1304900" cy="803025"/>
          </a:xfrm>
          <a:prstGeom prst="rect">
            <a:avLst/>
          </a:prstGeom>
          <a:noFill/>
          <a:ln>
            <a:noFill/>
          </a:ln>
        </p:spPr>
      </p:pic>
      <p:pic>
        <p:nvPicPr>
          <p:cNvPr id="217" name="Shape 217"/>
          <p:cNvPicPr preferRelativeResize="0"/>
          <p:nvPr/>
        </p:nvPicPr>
        <p:blipFill>
          <a:blip r:embed="rId4">
            <a:alphaModFix/>
          </a:blip>
          <a:stretch>
            <a:fillRect/>
          </a:stretch>
        </p:blipFill>
        <p:spPr>
          <a:xfrm>
            <a:off x="311700" y="2358550"/>
            <a:ext cx="3044150" cy="1527150"/>
          </a:xfrm>
          <a:prstGeom prst="rect">
            <a:avLst/>
          </a:prstGeom>
          <a:noFill/>
          <a:ln>
            <a:noFill/>
          </a:ln>
        </p:spPr>
      </p:pic>
      <p:pic>
        <p:nvPicPr>
          <p:cNvPr id="218" name="Shape 218"/>
          <p:cNvPicPr preferRelativeResize="0"/>
          <p:nvPr/>
        </p:nvPicPr>
        <p:blipFill>
          <a:blip r:embed="rId5">
            <a:alphaModFix/>
          </a:blip>
          <a:stretch>
            <a:fillRect/>
          </a:stretch>
        </p:blipFill>
        <p:spPr>
          <a:xfrm>
            <a:off x="5919450" y="2057462"/>
            <a:ext cx="2912850" cy="2184625"/>
          </a:xfrm>
          <a:prstGeom prst="rect">
            <a:avLst/>
          </a:prstGeom>
          <a:noFill/>
          <a:ln>
            <a:noFill/>
          </a:ln>
        </p:spPr>
      </p:pic>
      <p:sp>
        <p:nvSpPr>
          <p:cNvPr id="219" name="Shape 219"/>
          <p:cNvSpPr txBox="1"/>
          <p:nvPr/>
        </p:nvSpPr>
        <p:spPr>
          <a:xfrm>
            <a:off x="311700" y="4296450"/>
            <a:ext cx="4856400" cy="603900"/>
          </a:xfrm>
          <a:prstGeom prst="rect">
            <a:avLst/>
          </a:prstGeom>
          <a:noFill/>
          <a:ln>
            <a:noFill/>
          </a:ln>
        </p:spPr>
        <p:txBody>
          <a:bodyPr anchorCtr="0" anchor="t" bIns="91425" lIns="91425" rIns="91425" tIns="91425">
            <a:noAutofit/>
          </a:bodyPr>
          <a:lstStyle/>
          <a:p>
            <a:pPr indent="-342900" lvl="0" marL="457200">
              <a:spcBef>
                <a:spcPts val="0"/>
              </a:spcBef>
              <a:buClr>
                <a:srgbClr val="666666"/>
              </a:buClr>
              <a:buSzPct val="100000"/>
              <a:buChar char="●"/>
            </a:pPr>
            <a:r>
              <a:rPr lang="en" sz="1800">
                <a:solidFill>
                  <a:srgbClr val="666666"/>
                </a:solidFill>
              </a:rPr>
              <a:t>However noise is still a significant issue</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sp>
        <p:nvSpPr>
          <p:cNvPr id="224" name="Shape 224"/>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Verilog Example - Window Module</a:t>
            </a:r>
          </a:p>
        </p:txBody>
      </p:sp>
      <p:sp>
        <p:nvSpPr>
          <p:cNvPr id="225" name="Shape 225"/>
          <p:cNvSpPr txBox="1"/>
          <p:nvPr>
            <p:ph idx="1" type="body"/>
          </p:nvPr>
        </p:nvSpPr>
        <p:spPr>
          <a:xfrm>
            <a:off x="311700" y="1266325"/>
            <a:ext cx="8520600" cy="3302700"/>
          </a:xfrm>
          <a:prstGeom prst="rect">
            <a:avLst/>
          </a:prstGeom>
        </p:spPr>
        <p:txBody>
          <a:bodyPr anchorCtr="0" anchor="t" bIns="91425" lIns="91425" rIns="91425" tIns="91425">
            <a:noAutofit/>
          </a:bodyPr>
          <a:lstStyle/>
          <a:p>
            <a:pPr lvl="0" rtl="0">
              <a:lnSpc>
                <a:spcPct val="142857"/>
              </a:lnSpc>
              <a:spcBef>
                <a:spcPts val="0"/>
              </a:spcBef>
              <a:spcAft>
                <a:spcPts val="0"/>
              </a:spcAft>
              <a:buNone/>
            </a:pPr>
            <a:r>
              <a:rPr lang="en" sz="900">
                <a:solidFill>
                  <a:srgbClr val="333333"/>
                </a:solidFill>
                <a:highlight>
                  <a:srgbClr val="FFFFFF"/>
                </a:highlight>
                <a:latin typeface="Verdana"/>
                <a:ea typeface="Verdana"/>
                <a:cs typeface="Verdana"/>
                <a:sym typeface="Verdana"/>
              </a:rPr>
              <a:t> </a:t>
            </a:r>
            <a:r>
              <a:rPr lang="en" sz="900">
                <a:solidFill>
                  <a:srgbClr val="A71D5D"/>
                </a:solidFill>
                <a:highlight>
                  <a:srgbClr val="FFFFFF"/>
                </a:highlight>
                <a:latin typeface="Verdana"/>
                <a:ea typeface="Verdana"/>
                <a:cs typeface="Verdana"/>
                <a:sym typeface="Verdana"/>
              </a:rPr>
              <a:t>assign</a:t>
            </a:r>
            <a:r>
              <a:rPr lang="en" sz="900">
                <a:solidFill>
                  <a:srgbClr val="333333"/>
                </a:solidFill>
                <a:highlight>
                  <a:srgbClr val="FFFFFF"/>
                </a:highlight>
                <a:latin typeface="Verdana"/>
                <a:ea typeface="Verdana"/>
                <a:cs typeface="Verdana"/>
                <a:sym typeface="Verdana"/>
              </a:rPr>
              <a:t> Y </a:t>
            </a:r>
            <a:r>
              <a:rPr lang="en" sz="900">
                <a:solidFill>
                  <a:srgbClr val="A71D5D"/>
                </a:solidFill>
                <a:highlight>
                  <a:srgbClr val="FFFFFF"/>
                </a:highlight>
                <a:latin typeface="Verdana"/>
                <a:ea typeface="Verdana"/>
                <a:cs typeface="Verdana"/>
                <a:sym typeface="Verdana"/>
              </a:rPr>
              <a:t>=</a:t>
            </a:r>
            <a:r>
              <a:rPr lang="en" sz="900">
                <a:solidFill>
                  <a:srgbClr val="333333"/>
                </a:solidFill>
                <a:highlight>
                  <a:srgbClr val="FFFFFF"/>
                </a:highlight>
                <a:latin typeface="Verdana"/>
                <a:ea typeface="Verdana"/>
                <a:cs typeface="Verdana"/>
                <a:sym typeface="Verdana"/>
              </a:rPr>
              <a:t> (datainRGB[</a:t>
            </a:r>
            <a:r>
              <a:rPr lang="en" sz="900">
                <a:solidFill>
                  <a:srgbClr val="0086B3"/>
                </a:solidFill>
                <a:highlight>
                  <a:srgbClr val="FFFFFF"/>
                </a:highlight>
                <a:latin typeface="Verdana"/>
                <a:ea typeface="Verdana"/>
                <a:cs typeface="Verdana"/>
                <a:sym typeface="Verdana"/>
              </a:rPr>
              <a:t>11</a:t>
            </a:r>
            <a:r>
              <a:rPr lang="en" sz="900">
                <a:solidFill>
                  <a:srgbClr val="333333"/>
                </a:solidFill>
                <a:highlight>
                  <a:srgbClr val="FFFFFF"/>
                </a:highlight>
                <a:latin typeface="Verdana"/>
                <a:ea typeface="Verdana"/>
                <a:cs typeface="Verdana"/>
                <a:sym typeface="Verdana"/>
              </a:rPr>
              <a:t>:</a:t>
            </a:r>
            <a:r>
              <a:rPr lang="en" sz="900">
                <a:solidFill>
                  <a:srgbClr val="0086B3"/>
                </a:solidFill>
                <a:highlight>
                  <a:srgbClr val="FFFFFF"/>
                </a:highlight>
                <a:latin typeface="Verdana"/>
                <a:ea typeface="Verdana"/>
                <a:cs typeface="Verdana"/>
                <a:sym typeface="Verdana"/>
              </a:rPr>
              <a:t>8</a:t>
            </a:r>
            <a:r>
              <a:rPr lang="en" sz="900">
                <a:solidFill>
                  <a:srgbClr val="333333"/>
                </a:solidFill>
                <a:highlight>
                  <a:srgbClr val="FFFFFF"/>
                </a:highlight>
                <a:latin typeface="Verdana"/>
                <a:ea typeface="Verdana"/>
                <a:cs typeface="Verdana"/>
                <a:sym typeface="Verdana"/>
              </a:rPr>
              <a:t>] </a:t>
            </a:r>
            <a:r>
              <a:rPr lang="en" sz="900">
                <a:solidFill>
                  <a:srgbClr val="A71D5D"/>
                </a:solidFill>
                <a:highlight>
                  <a:srgbClr val="FFFFFF"/>
                </a:highlight>
                <a:latin typeface="Verdana"/>
                <a:ea typeface="Verdana"/>
                <a:cs typeface="Verdana"/>
                <a:sym typeface="Verdana"/>
              </a:rPr>
              <a:t>+</a:t>
            </a:r>
            <a:r>
              <a:rPr lang="en" sz="900">
                <a:solidFill>
                  <a:srgbClr val="333333"/>
                </a:solidFill>
                <a:highlight>
                  <a:srgbClr val="FFFFFF"/>
                </a:highlight>
                <a:latin typeface="Verdana"/>
                <a:ea typeface="Verdana"/>
                <a:cs typeface="Verdana"/>
                <a:sym typeface="Verdana"/>
              </a:rPr>
              <a:t> </a:t>
            </a:r>
            <a:r>
              <a:rPr lang="en" sz="900">
                <a:solidFill>
                  <a:srgbClr val="0086B3"/>
                </a:solidFill>
                <a:highlight>
                  <a:srgbClr val="FFFFFF"/>
                </a:highlight>
                <a:latin typeface="Verdana"/>
                <a:ea typeface="Verdana"/>
                <a:cs typeface="Verdana"/>
                <a:sym typeface="Verdana"/>
              </a:rPr>
              <a:t>4'd2</a:t>
            </a:r>
            <a:r>
              <a:rPr lang="en" sz="900">
                <a:solidFill>
                  <a:srgbClr val="A71D5D"/>
                </a:solidFill>
                <a:highlight>
                  <a:srgbClr val="FFFFFF"/>
                </a:highlight>
                <a:latin typeface="Verdana"/>
                <a:ea typeface="Verdana"/>
                <a:cs typeface="Verdana"/>
                <a:sym typeface="Verdana"/>
              </a:rPr>
              <a:t>*</a:t>
            </a:r>
            <a:r>
              <a:rPr lang="en" sz="900">
                <a:solidFill>
                  <a:srgbClr val="333333"/>
                </a:solidFill>
                <a:highlight>
                  <a:srgbClr val="FFFFFF"/>
                </a:highlight>
                <a:latin typeface="Verdana"/>
                <a:ea typeface="Verdana"/>
                <a:cs typeface="Verdana"/>
                <a:sym typeface="Verdana"/>
              </a:rPr>
              <a:t>datainRGB[</a:t>
            </a:r>
            <a:r>
              <a:rPr lang="en" sz="900">
                <a:solidFill>
                  <a:srgbClr val="0086B3"/>
                </a:solidFill>
                <a:highlight>
                  <a:srgbClr val="FFFFFF"/>
                </a:highlight>
                <a:latin typeface="Verdana"/>
                <a:ea typeface="Verdana"/>
                <a:cs typeface="Verdana"/>
                <a:sym typeface="Verdana"/>
              </a:rPr>
              <a:t>7</a:t>
            </a:r>
            <a:r>
              <a:rPr lang="en" sz="900">
                <a:solidFill>
                  <a:srgbClr val="333333"/>
                </a:solidFill>
                <a:highlight>
                  <a:srgbClr val="FFFFFF"/>
                </a:highlight>
                <a:latin typeface="Verdana"/>
                <a:ea typeface="Verdana"/>
                <a:cs typeface="Verdana"/>
                <a:sym typeface="Verdana"/>
              </a:rPr>
              <a:t>:</a:t>
            </a:r>
            <a:r>
              <a:rPr lang="en" sz="900">
                <a:solidFill>
                  <a:srgbClr val="0086B3"/>
                </a:solidFill>
                <a:highlight>
                  <a:srgbClr val="FFFFFF"/>
                </a:highlight>
                <a:latin typeface="Verdana"/>
                <a:ea typeface="Verdana"/>
                <a:cs typeface="Verdana"/>
                <a:sym typeface="Verdana"/>
              </a:rPr>
              <a:t>4</a:t>
            </a:r>
            <a:r>
              <a:rPr lang="en" sz="900">
                <a:solidFill>
                  <a:srgbClr val="333333"/>
                </a:solidFill>
                <a:highlight>
                  <a:srgbClr val="FFFFFF"/>
                </a:highlight>
                <a:latin typeface="Verdana"/>
                <a:ea typeface="Verdana"/>
                <a:cs typeface="Verdana"/>
                <a:sym typeface="Verdana"/>
              </a:rPr>
              <a:t>] </a:t>
            </a:r>
            <a:r>
              <a:rPr lang="en" sz="900">
                <a:solidFill>
                  <a:srgbClr val="A71D5D"/>
                </a:solidFill>
                <a:highlight>
                  <a:srgbClr val="FFFFFF"/>
                </a:highlight>
                <a:latin typeface="Verdana"/>
                <a:ea typeface="Verdana"/>
                <a:cs typeface="Verdana"/>
                <a:sym typeface="Verdana"/>
              </a:rPr>
              <a:t>+</a:t>
            </a:r>
            <a:r>
              <a:rPr lang="en" sz="900">
                <a:solidFill>
                  <a:srgbClr val="333333"/>
                </a:solidFill>
                <a:highlight>
                  <a:srgbClr val="FFFFFF"/>
                </a:highlight>
                <a:latin typeface="Verdana"/>
                <a:ea typeface="Verdana"/>
                <a:cs typeface="Verdana"/>
                <a:sym typeface="Verdana"/>
              </a:rPr>
              <a:t> datainRGB[</a:t>
            </a:r>
            <a:r>
              <a:rPr lang="en" sz="900">
                <a:solidFill>
                  <a:srgbClr val="0086B3"/>
                </a:solidFill>
                <a:highlight>
                  <a:srgbClr val="FFFFFF"/>
                </a:highlight>
                <a:latin typeface="Verdana"/>
                <a:ea typeface="Verdana"/>
                <a:cs typeface="Verdana"/>
                <a:sym typeface="Verdana"/>
              </a:rPr>
              <a:t>3</a:t>
            </a:r>
            <a:r>
              <a:rPr lang="en" sz="900">
                <a:solidFill>
                  <a:srgbClr val="333333"/>
                </a:solidFill>
                <a:highlight>
                  <a:srgbClr val="FFFFFF"/>
                </a:highlight>
                <a:latin typeface="Verdana"/>
                <a:ea typeface="Verdana"/>
                <a:cs typeface="Verdana"/>
                <a:sym typeface="Verdana"/>
              </a:rPr>
              <a:t>:</a:t>
            </a:r>
            <a:r>
              <a:rPr lang="en" sz="900">
                <a:solidFill>
                  <a:srgbClr val="0086B3"/>
                </a:solidFill>
                <a:highlight>
                  <a:srgbClr val="FFFFFF"/>
                </a:highlight>
                <a:latin typeface="Verdana"/>
                <a:ea typeface="Verdana"/>
                <a:cs typeface="Verdana"/>
                <a:sym typeface="Verdana"/>
              </a:rPr>
              <a:t>0</a:t>
            </a:r>
            <a:r>
              <a:rPr lang="en" sz="900">
                <a:solidFill>
                  <a:srgbClr val="333333"/>
                </a:solidFill>
                <a:highlight>
                  <a:srgbClr val="FFFFFF"/>
                </a:highlight>
                <a:latin typeface="Verdana"/>
                <a:ea typeface="Verdana"/>
                <a:cs typeface="Verdana"/>
                <a:sym typeface="Verdana"/>
              </a:rPr>
              <a:t>])</a:t>
            </a:r>
            <a:r>
              <a:rPr lang="en" sz="900">
                <a:solidFill>
                  <a:srgbClr val="A71D5D"/>
                </a:solidFill>
                <a:highlight>
                  <a:srgbClr val="FFFFFF"/>
                </a:highlight>
                <a:latin typeface="Verdana"/>
                <a:ea typeface="Verdana"/>
                <a:cs typeface="Verdana"/>
                <a:sym typeface="Verdana"/>
              </a:rPr>
              <a:t>/</a:t>
            </a:r>
            <a:r>
              <a:rPr lang="en" sz="900">
                <a:solidFill>
                  <a:srgbClr val="0086B3"/>
                </a:solidFill>
                <a:highlight>
                  <a:srgbClr val="FFFFFF"/>
                </a:highlight>
                <a:latin typeface="Verdana"/>
                <a:ea typeface="Verdana"/>
                <a:cs typeface="Verdana"/>
                <a:sym typeface="Verdana"/>
              </a:rPr>
              <a:t>4'd4</a:t>
            </a:r>
            <a:r>
              <a:rPr lang="en" sz="900">
                <a:solidFill>
                  <a:srgbClr val="333333"/>
                </a:solidFill>
                <a:highlight>
                  <a:srgbClr val="FFFFFF"/>
                </a:highlight>
                <a:latin typeface="Verdana"/>
                <a:ea typeface="Verdana"/>
                <a:cs typeface="Verdana"/>
                <a:sym typeface="Verdana"/>
              </a:rPr>
              <a:t>; </a:t>
            </a:r>
            <a:r>
              <a:rPr lang="en" sz="900">
                <a:solidFill>
                  <a:srgbClr val="969896"/>
                </a:solidFill>
                <a:highlight>
                  <a:srgbClr val="FFFFFF"/>
                </a:highlight>
                <a:latin typeface="Verdana"/>
                <a:ea typeface="Verdana"/>
                <a:cs typeface="Verdana"/>
                <a:sym typeface="Verdana"/>
              </a:rPr>
              <a:t>// Convert RGB pixel to grayscale, Y will be 4 bit value</a:t>
            </a:r>
          </a:p>
          <a:p>
            <a:pPr lvl="0" rtl="0">
              <a:lnSpc>
                <a:spcPct val="142857"/>
              </a:lnSpc>
              <a:spcBef>
                <a:spcPts val="0"/>
              </a:spcBef>
              <a:spcAft>
                <a:spcPts val="0"/>
              </a:spcAft>
              <a:buNone/>
            </a:pPr>
            <a:r>
              <a:rPr lang="en" sz="900">
                <a:solidFill>
                  <a:srgbClr val="333333"/>
                </a:solidFill>
                <a:highlight>
                  <a:srgbClr val="FFFFFF"/>
                </a:highlight>
                <a:latin typeface="Verdana"/>
                <a:ea typeface="Verdana"/>
                <a:cs typeface="Verdana"/>
                <a:sym typeface="Verdana"/>
              </a:rPr>
              <a:t> </a:t>
            </a:r>
            <a:r>
              <a:rPr lang="en" sz="900">
                <a:solidFill>
                  <a:srgbClr val="A71D5D"/>
                </a:solidFill>
                <a:highlight>
                  <a:srgbClr val="FFFFFF"/>
                </a:highlight>
                <a:latin typeface="Verdana"/>
                <a:ea typeface="Verdana"/>
                <a:cs typeface="Verdana"/>
                <a:sym typeface="Verdana"/>
              </a:rPr>
              <a:t>assign</a:t>
            </a:r>
            <a:r>
              <a:rPr lang="en" sz="900">
                <a:solidFill>
                  <a:srgbClr val="333333"/>
                </a:solidFill>
                <a:highlight>
                  <a:srgbClr val="FFFFFF"/>
                </a:highlight>
                <a:latin typeface="Verdana"/>
                <a:ea typeface="Verdana"/>
                <a:cs typeface="Verdana"/>
                <a:sym typeface="Verdana"/>
              </a:rPr>
              <a:t> Ur </a:t>
            </a:r>
            <a:r>
              <a:rPr lang="en" sz="900">
                <a:solidFill>
                  <a:srgbClr val="A71D5D"/>
                </a:solidFill>
                <a:highlight>
                  <a:srgbClr val="FFFFFF"/>
                </a:highlight>
                <a:latin typeface="Verdana"/>
                <a:ea typeface="Verdana"/>
                <a:cs typeface="Verdana"/>
                <a:sym typeface="Verdana"/>
              </a:rPr>
              <a:t>=</a:t>
            </a:r>
            <a:r>
              <a:rPr lang="en" sz="900">
                <a:solidFill>
                  <a:srgbClr val="333333"/>
                </a:solidFill>
                <a:highlight>
                  <a:srgbClr val="FFFFFF"/>
                </a:highlight>
                <a:latin typeface="Verdana"/>
                <a:ea typeface="Verdana"/>
                <a:cs typeface="Verdana"/>
                <a:sym typeface="Verdana"/>
              </a:rPr>
              <a:t> datainRGB[</a:t>
            </a:r>
            <a:r>
              <a:rPr lang="en" sz="900">
                <a:solidFill>
                  <a:srgbClr val="0086B3"/>
                </a:solidFill>
                <a:highlight>
                  <a:srgbClr val="FFFFFF"/>
                </a:highlight>
                <a:latin typeface="Verdana"/>
                <a:ea typeface="Verdana"/>
                <a:cs typeface="Verdana"/>
                <a:sym typeface="Verdana"/>
              </a:rPr>
              <a:t>11</a:t>
            </a:r>
            <a:r>
              <a:rPr lang="en" sz="900">
                <a:solidFill>
                  <a:srgbClr val="333333"/>
                </a:solidFill>
                <a:highlight>
                  <a:srgbClr val="FFFFFF"/>
                </a:highlight>
                <a:latin typeface="Verdana"/>
                <a:ea typeface="Verdana"/>
                <a:cs typeface="Verdana"/>
                <a:sym typeface="Verdana"/>
              </a:rPr>
              <a:t>:</a:t>
            </a:r>
            <a:r>
              <a:rPr lang="en" sz="900">
                <a:solidFill>
                  <a:srgbClr val="0086B3"/>
                </a:solidFill>
                <a:highlight>
                  <a:srgbClr val="FFFFFF"/>
                </a:highlight>
                <a:latin typeface="Verdana"/>
                <a:ea typeface="Verdana"/>
                <a:cs typeface="Verdana"/>
                <a:sym typeface="Verdana"/>
              </a:rPr>
              <a:t>8</a:t>
            </a:r>
            <a:r>
              <a:rPr lang="en" sz="900">
                <a:solidFill>
                  <a:srgbClr val="333333"/>
                </a:solidFill>
                <a:highlight>
                  <a:srgbClr val="FFFFFF"/>
                </a:highlight>
                <a:latin typeface="Verdana"/>
                <a:ea typeface="Verdana"/>
                <a:cs typeface="Verdana"/>
                <a:sym typeface="Verdana"/>
              </a:rPr>
              <a:t>] </a:t>
            </a:r>
            <a:r>
              <a:rPr lang="en" sz="900">
                <a:solidFill>
                  <a:srgbClr val="A71D5D"/>
                </a:solidFill>
                <a:highlight>
                  <a:srgbClr val="FFFFFF"/>
                </a:highlight>
                <a:latin typeface="Verdana"/>
                <a:ea typeface="Verdana"/>
                <a:cs typeface="Verdana"/>
                <a:sym typeface="Verdana"/>
              </a:rPr>
              <a:t>-</a:t>
            </a:r>
            <a:r>
              <a:rPr lang="en" sz="900">
                <a:solidFill>
                  <a:srgbClr val="333333"/>
                </a:solidFill>
                <a:highlight>
                  <a:srgbClr val="FFFFFF"/>
                </a:highlight>
                <a:latin typeface="Verdana"/>
                <a:ea typeface="Verdana"/>
                <a:cs typeface="Verdana"/>
                <a:sym typeface="Verdana"/>
              </a:rPr>
              <a:t> datainRGB[</a:t>
            </a:r>
            <a:r>
              <a:rPr lang="en" sz="900">
                <a:solidFill>
                  <a:srgbClr val="0086B3"/>
                </a:solidFill>
                <a:highlight>
                  <a:srgbClr val="FFFFFF"/>
                </a:highlight>
                <a:latin typeface="Verdana"/>
                <a:ea typeface="Verdana"/>
                <a:cs typeface="Verdana"/>
                <a:sym typeface="Verdana"/>
              </a:rPr>
              <a:t>7</a:t>
            </a:r>
            <a:r>
              <a:rPr lang="en" sz="900">
                <a:solidFill>
                  <a:srgbClr val="333333"/>
                </a:solidFill>
                <a:highlight>
                  <a:srgbClr val="FFFFFF"/>
                </a:highlight>
                <a:latin typeface="Verdana"/>
                <a:ea typeface="Verdana"/>
                <a:cs typeface="Verdana"/>
                <a:sym typeface="Verdana"/>
              </a:rPr>
              <a:t>:</a:t>
            </a:r>
            <a:r>
              <a:rPr lang="en" sz="900">
                <a:solidFill>
                  <a:srgbClr val="0086B3"/>
                </a:solidFill>
                <a:highlight>
                  <a:srgbClr val="FFFFFF"/>
                </a:highlight>
                <a:latin typeface="Verdana"/>
                <a:ea typeface="Verdana"/>
                <a:cs typeface="Verdana"/>
                <a:sym typeface="Verdana"/>
              </a:rPr>
              <a:t>4</a:t>
            </a:r>
            <a:r>
              <a:rPr lang="en" sz="9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900">
                <a:solidFill>
                  <a:srgbClr val="333333"/>
                </a:solidFill>
                <a:highlight>
                  <a:srgbClr val="FFFFFF"/>
                </a:highlight>
                <a:latin typeface="Verdana"/>
                <a:ea typeface="Verdana"/>
                <a:cs typeface="Verdana"/>
                <a:sym typeface="Verdana"/>
              </a:rPr>
              <a:t> </a:t>
            </a:r>
            <a:r>
              <a:rPr lang="en" sz="900">
                <a:solidFill>
                  <a:srgbClr val="A71D5D"/>
                </a:solidFill>
                <a:highlight>
                  <a:srgbClr val="FFFFFF"/>
                </a:highlight>
                <a:latin typeface="Verdana"/>
                <a:ea typeface="Verdana"/>
                <a:cs typeface="Verdana"/>
                <a:sym typeface="Verdana"/>
              </a:rPr>
              <a:t>assign</a:t>
            </a:r>
            <a:r>
              <a:rPr lang="en" sz="900">
                <a:solidFill>
                  <a:srgbClr val="333333"/>
                </a:solidFill>
                <a:highlight>
                  <a:srgbClr val="FFFFFF"/>
                </a:highlight>
                <a:latin typeface="Verdana"/>
                <a:ea typeface="Verdana"/>
                <a:cs typeface="Verdana"/>
                <a:sym typeface="Verdana"/>
              </a:rPr>
              <a:t> Vr </a:t>
            </a:r>
            <a:r>
              <a:rPr lang="en" sz="900">
                <a:solidFill>
                  <a:srgbClr val="A71D5D"/>
                </a:solidFill>
                <a:highlight>
                  <a:srgbClr val="FFFFFF"/>
                </a:highlight>
                <a:latin typeface="Verdana"/>
                <a:ea typeface="Verdana"/>
                <a:cs typeface="Verdana"/>
                <a:sym typeface="Verdana"/>
              </a:rPr>
              <a:t>=</a:t>
            </a:r>
            <a:r>
              <a:rPr lang="en" sz="900">
                <a:solidFill>
                  <a:srgbClr val="333333"/>
                </a:solidFill>
                <a:highlight>
                  <a:srgbClr val="FFFFFF"/>
                </a:highlight>
                <a:latin typeface="Verdana"/>
                <a:ea typeface="Verdana"/>
                <a:cs typeface="Verdana"/>
                <a:sym typeface="Verdana"/>
              </a:rPr>
              <a:t> datainRGB[</a:t>
            </a:r>
            <a:r>
              <a:rPr lang="en" sz="900">
                <a:solidFill>
                  <a:srgbClr val="0086B3"/>
                </a:solidFill>
                <a:highlight>
                  <a:srgbClr val="FFFFFF"/>
                </a:highlight>
                <a:latin typeface="Verdana"/>
                <a:ea typeface="Verdana"/>
                <a:cs typeface="Verdana"/>
                <a:sym typeface="Verdana"/>
              </a:rPr>
              <a:t>3</a:t>
            </a:r>
            <a:r>
              <a:rPr lang="en" sz="900">
                <a:solidFill>
                  <a:srgbClr val="333333"/>
                </a:solidFill>
                <a:highlight>
                  <a:srgbClr val="FFFFFF"/>
                </a:highlight>
                <a:latin typeface="Verdana"/>
                <a:ea typeface="Verdana"/>
                <a:cs typeface="Verdana"/>
                <a:sym typeface="Verdana"/>
              </a:rPr>
              <a:t>:</a:t>
            </a:r>
            <a:r>
              <a:rPr lang="en" sz="900">
                <a:solidFill>
                  <a:srgbClr val="0086B3"/>
                </a:solidFill>
                <a:highlight>
                  <a:srgbClr val="FFFFFF"/>
                </a:highlight>
                <a:latin typeface="Verdana"/>
                <a:ea typeface="Verdana"/>
                <a:cs typeface="Verdana"/>
                <a:sym typeface="Verdana"/>
              </a:rPr>
              <a:t>0</a:t>
            </a:r>
            <a:r>
              <a:rPr lang="en" sz="900">
                <a:solidFill>
                  <a:srgbClr val="333333"/>
                </a:solidFill>
                <a:highlight>
                  <a:srgbClr val="FFFFFF"/>
                </a:highlight>
                <a:latin typeface="Verdana"/>
                <a:ea typeface="Verdana"/>
                <a:cs typeface="Verdana"/>
                <a:sym typeface="Verdana"/>
              </a:rPr>
              <a:t>] </a:t>
            </a:r>
            <a:r>
              <a:rPr lang="en" sz="900">
                <a:solidFill>
                  <a:srgbClr val="A71D5D"/>
                </a:solidFill>
                <a:highlight>
                  <a:srgbClr val="FFFFFF"/>
                </a:highlight>
                <a:latin typeface="Verdana"/>
                <a:ea typeface="Verdana"/>
                <a:cs typeface="Verdana"/>
                <a:sym typeface="Verdana"/>
              </a:rPr>
              <a:t>-</a:t>
            </a:r>
            <a:r>
              <a:rPr lang="en" sz="900">
                <a:solidFill>
                  <a:srgbClr val="333333"/>
                </a:solidFill>
                <a:highlight>
                  <a:srgbClr val="FFFFFF"/>
                </a:highlight>
                <a:latin typeface="Verdana"/>
                <a:ea typeface="Verdana"/>
                <a:cs typeface="Verdana"/>
                <a:sym typeface="Verdana"/>
              </a:rPr>
              <a:t> datainRGB[</a:t>
            </a:r>
            <a:r>
              <a:rPr lang="en" sz="900">
                <a:solidFill>
                  <a:srgbClr val="0086B3"/>
                </a:solidFill>
                <a:highlight>
                  <a:srgbClr val="FFFFFF"/>
                </a:highlight>
                <a:latin typeface="Verdana"/>
                <a:ea typeface="Verdana"/>
                <a:cs typeface="Verdana"/>
                <a:sym typeface="Verdana"/>
              </a:rPr>
              <a:t>7</a:t>
            </a:r>
            <a:r>
              <a:rPr lang="en" sz="900">
                <a:solidFill>
                  <a:srgbClr val="333333"/>
                </a:solidFill>
                <a:highlight>
                  <a:srgbClr val="FFFFFF"/>
                </a:highlight>
                <a:latin typeface="Verdana"/>
                <a:ea typeface="Verdana"/>
                <a:cs typeface="Verdana"/>
                <a:sym typeface="Verdana"/>
              </a:rPr>
              <a:t>:</a:t>
            </a:r>
            <a:r>
              <a:rPr lang="en" sz="900">
                <a:solidFill>
                  <a:srgbClr val="0086B3"/>
                </a:solidFill>
                <a:highlight>
                  <a:srgbClr val="FFFFFF"/>
                </a:highlight>
                <a:latin typeface="Verdana"/>
                <a:ea typeface="Verdana"/>
                <a:cs typeface="Verdana"/>
                <a:sym typeface="Verdana"/>
              </a:rPr>
              <a:t>4</a:t>
            </a:r>
            <a:r>
              <a:rPr lang="en" sz="9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900">
                <a:solidFill>
                  <a:srgbClr val="333333"/>
                </a:solidFill>
                <a:highlight>
                  <a:srgbClr val="FFFFFF"/>
                </a:highlight>
                <a:latin typeface="Verdana"/>
                <a:ea typeface="Verdana"/>
                <a:cs typeface="Verdana"/>
                <a:sym typeface="Verdana"/>
              </a:rPr>
              <a:t> </a:t>
            </a:r>
            <a:r>
              <a:rPr lang="en" sz="900">
                <a:solidFill>
                  <a:srgbClr val="A71D5D"/>
                </a:solidFill>
                <a:highlight>
                  <a:srgbClr val="FFFFFF"/>
                </a:highlight>
                <a:latin typeface="Verdana"/>
                <a:ea typeface="Verdana"/>
                <a:cs typeface="Verdana"/>
                <a:sym typeface="Verdana"/>
              </a:rPr>
              <a:t>assign</a:t>
            </a:r>
            <a:r>
              <a:rPr lang="en" sz="900">
                <a:solidFill>
                  <a:srgbClr val="333333"/>
                </a:solidFill>
                <a:highlight>
                  <a:srgbClr val="FFFFFF"/>
                </a:highlight>
                <a:latin typeface="Verdana"/>
                <a:ea typeface="Verdana"/>
                <a:cs typeface="Verdana"/>
                <a:sym typeface="Verdana"/>
              </a:rPr>
              <a:t> datain </a:t>
            </a:r>
            <a:r>
              <a:rPr lang="en" sz="900">
                <a:solidFill>
                  <a:srgbClr val="A71D5D"/>
                </a:solidFill>
                <a:highlight>
                  <a:srgbClr val="FFFFFF"/>
                </a:highlight>
                <a:latin typeface="Verdana"/>
                <a:ea typeface="Verdana"/>
                <a:cs typeface="Verdana"/>
                <a:sym typeface="Verdana"/>
              </a:rPr>
              <a:t>=</a:t>
            </a:r>
            <a:r>
              <a:rPr lang="en" sz="900">
                <a:solidFill>
                  <a:srgbClr val="333333"/>
                </a:solidFill>
                <a:highlight>
                  <a:srgbClr val="FFFFFF"/>
                </a:highlight>
                <a:latin typeface="Verdana"/>
                <a:ea typeface="Verdana"/>
                <a:cs typeface="Verdana"/>
                <a:sym typeface="Verdana"/>
              </a:rPr>
              <a:t> {Y,Ur,Vr};	</a:t>
            </a:r>
          </a:p>
          <a:p>
            <a:pPr lvl="0" rtl="0">
              <a:lnSpc>
                <a:spcPct val="142857"/>
              </a:lnSpc>
              <a:spcBef>
                <a:spcPts val="0"/>
              </a:spcBef>
              <a:spcAft>
                <a:spcPts val="0"/>
              </a:spcAft>
              <a:buNone/>
            </a:pPr>
            <a:r>
              <a:rPr lang="en" sz="900">
                <a:solidFill>
                  <a:srgbClr val="969896"/>
                </a:solidFill>
                <a:highlight>
                  <a:srgbClr val="FFFFFF"/>
                </a:highlight>
                <a:latin typeface="Verdana"/>
                <a:ea typeface="Verdana"/>
                <a:cs typeface="Verdana"/>
                <a:sym typeface="Verdana"/>
              </a:rPr>
              <a:t>// Setup our flip-flops to hold pixels in the window and fifo queues. 3x3 window operation used.</a:t>
            </a:r>
          </a:p>
          <a:p>
            <a:pPr lvl="0" rtl="0">
              <a:lnSpc>
                <a:spcPct val="142857"/>
              </a:lnSpc>
              <a:spcBef>
                <a:spcPts val="0"/>
              </a:spcBef>
              <a:spcAft>
                <a:spcPts val="0"/>
              </a:spcAft>
              <a:buNone/>
            </a:pPr>
            <a:r>
              <a:rPr lang="en" sz="900">
                <a:solidFill>
                  <a:srgbClr val="333333"/>
                </a:solidFill>
                <a:highlight>
                  <a:srgbClr val="FFFFFF"/>
                </a:highlight>
                <a:latin typeface="Verdana"/>
                <a:ea typeface="Verdana"/>
                <a:cs typeface="Verdana"/>
                <a:sym typeface="Verdana"/>
              </a:rPr>
              <a:t> </a:t>
            </a:r>
            <a:r>
              <a:rPr lang="en" sz="900">
                <a:solidFill>
                  <a:srgbClr val="969896"/>
                </a:solidFill>
                <a:highlight>
                  <a:srgbClr val="FFFFFF"/>
                </a:highlight>
                <a:latin typeface="Verdana"/>
                <a:ea typeface="Verdana"/>
                <a:cs typeface="Verdana"/>
                <a:sym typeface="Verdana"/>
              </a:rPr>
              <a:t>// Inputs to each flip-flop used for kernel convolution operation.</a:t>
            </a:r>
          </a:p>
          <a:p>
            <a:pPr lv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Dff</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dff1</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0</a:t>
            </a:r>
            <a:r>
              <a:rPr lang="en" sz="900">
                <a:solidFill>
                  <a:srgbClr val="333333"/>
                </a:solidFill>
                <a:highlight>
                  <a:srgbClr val="FFFFFF"/>
                </a:highlight>
                <a:latin typeface="Verdana"/>
                <a:ea typeface="Verdana"/>
                <a:cs typeface="Verdana"/>
                <a:sym typeface="Verdana"/>
              </a:rPr>
              <a:t>], datain, clk, reset);</a:t>
            </a:r>
          </a:p>
          <a:p>
            <a:pPr lv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Dff</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dff2</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1</a:t>
            </a:r>
            <a:r>
              <a:rPr lang="en" sz="900">
                <a:solidFill>
                  <a:srgbClr val="333333"/>
                </a:solidFill>
                <a:highlight>
                  <a:srgbClr val="FFFFFF"/>
                </a:highlight>
                <a:latin typeface="Verdana"/>
                <a:ea typeface="Verdana"/>
                <a:cs typeface="Verdana"/>
                <a:sym typeface="Verdana"/>
              </a:rPr>
              <a:t>], prevPixels[</a:t>
            </a:r>
            <a:r>
              <a:rPr lang="en" sz="900">
                <a:solidFill>
                  <a:srgbClr val="0086B3"/>
                </a:solidFill>
                <a:highlight>
                  <a:srgbClr val="FFFFFF"/>
                </a:highlight>
                <a:latin typeface="Verdana"/>
                <a:ea typeface="Verdana"/>
                <a:cs typeface="Verdana"/>
                <a:sym typeface="Verdana"/>
              </a:rPr>
              <a:t>0</a:t>
            </a:r>
            <a:r>
              <a:rPr lang="en" sz="900">
                <a:solidFill>
                  <a:srgbClr val="333333"/>
                </a:solidFill>
                <a:highlight>
                  <a:srgbClr val="FFFFFF"/>
                </a:highlight>
                <a:latin typeface="Verdana"/>
                <a:ea typeface="Verdana"/>
                <a:cs typeface="Verdana"/>
                <a:sym typeface="Verdana"/>
              </a:rPr>
              <a:t>], clk, reset);</a:t>
            </a:r>
          </a:p>
          <a:p>
            <a:pPr lvl="0" rt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Dff</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dff3</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2</a:t>
            </a:r>
            <a:r>
              <a:rPr lang="en" sz="900">
                <a:solidFill>
                  <a:srgbClr val="333333"/>
                </a:solidFill>
                <a:highlight>
                  <a:srgbClr val="FFFFFF"/>
                </a:highlight>
                <a:latin typeface="Verdana"/>
                <a:ea typeface="Verdana"/>
                <a:cs typeface="Verdana"/>
                <a:sym typeface="Verdana"/>
              </a:rPr>
              <a:t>], prevPixels[</a:t>
            </a:r>
            <a:r>
              <a:rPr lang="en" sz="900">
                <a:solidFill>
                  <a:srgbClr val="0086B3"/>
                </a:solidFill>
                <a:highlight>
                  <a:srgbClr val="FFFFFF"/>
                </a:highlight>
                <a:latin typeface="Verdana"/>
                <a:ea typeface="Verdana"/>
                <a:cs typeface="Verdana"/>
                <a:sym typeface="Verdana"/>
              </a:rPr>
              <a:t>1</a:t>
            </a:r>
            <a:r>
              <a:rPr lang="en" sz="900">
                <a:solidFill>
                  <a:srgbClr val="333333"/>
                </a:solidFill>
                <a:highlight>
                  <a:srgbClr val="FFFFFF"/>
                </a:highlight>
                <a:latin typeface="Verdana"/>
                <a:ea typeface="Verdana"/>
                <a:cs typeface="Verdana"/>
                <a:sym typeface="Verdana"/>
              </a:rPr>
              <a:t>], clk, reset);</a:t>
            </a:r>
          </a:p>
          <a:p>
            <a:pPr lvl="0" rtl="0">
              <a:lnSpc>
                <a:spcPct val="142857"/>
              </a:lnSpc>
              <a:spcBef>
                <a:spcPts val="0"/>
              </a:spcBef>
              <a:spcAft>
                <a:spcPts val="0"/>
              </a:spcAft>
              <a:buNone/>
            </a:pPr>
            <a:r>
              <a:rPr lang="en" sz="900">
                <a:solidFill>
                  <a:srgbClr val="969896"/>
                </a:solidFill>
                <a:highlight>
                  <a:srgbClr val="FFFFFF"/>
                </a:highlight>
                <a:latin typeface="Verdana"/>
                <a:ea typeface="Verdana"/>
                <a:cs typeface="Verdana"/>
                <a:sym typeface="Verdana"/>
              </a:rPr>
              <a:t>// FIFOs of length 636 used (RowLength - 1). 636 used instead of 637 to correct clocking issues found in test benches </a:t>
            </a:r>
          </a:p>
          <a:p>
            <a:pPr lv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nFIFO</a:t>
            </a:r>
            <a:r>
              <a:rPr lang="en" sz="900">
                <a:solidFill>
                  <a:srgbClr val="333333"/>
                </a:solidFill>
                <a:highlight>
                  <a:srgbClr val="FFFFFF"/>
                </a:highlight>
                <a:latin typeface="Verdana"/>
                <a:ea typeface="Verdana"/>
                <a:cs typeface="Verdana"/>
                <a:sym typeface="Verdana"/>
              </a:rPr>
              <a:t> #(.fifosize(</a:t>
            </a:r>
            <a:r>
              <a:rPr lang="en" sz="900">
                <a:solidFill>
                  <a:srgbClr val="0086B3"/>
                </a:solidFill>
                <a:highlight>
                  <a:srgbClr val="FFFFFF"/>
                </a:highlight>
                <a:latin typeface="Verdana"/>
                <a:ea typeface="Verdana"/>
                <a:cs typeface="Verdana"/>
                <a:sym typeface="Verdana"/>
              </a:rPr>
              <a:t>636</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fifo1</a:t>
            </a:r>
            <a:r>
              <a:rPr lang="en" sz="900">
                <a:solidFill>
                  <a:srgbClr val="333333"/>
                </a:solidFill>
                <a:highlight>
                  <a:srgbClr val="FFFFFF"/>
                </a:highlight>
                <a:latin typeface="Verdana"/>
                <a:ea typeface="Verdana"/>
                <a:cs typeface="Verdana"/>
                <a:sym typeface="Verdana"/>
              </a:rPr>
              <a:t> (prevPixels[</a:t>
            </a:r>
            <a:r>
              <a:rPr lang="en" sz="900">
                <a:solidFill>
                  <a:srgbClr val="0086B3"/>
                </a:solidFill>
                <a:highlight>
                  <a:srgbClr val="FFFFFF"/>
                </a:highlight>
                <a:latin typeface="Verdana"/>
                <a:ea typeface="Verdana"/>
                <a:cs typeface="Verdana"/>
                <a:sym typeface="Verdana"/>
              </a:rPr>
              <a:t>2</a:t>
            </a:r>
            <a:r>
              <a:rPr lang="en" sz="900">
                <a:solidFill>
                  <a:srgbClr val="333333"/>
                </a:solidFill>
                <a:highlight>
                  <a:srgbClr val="FFFFFF"/>
                </a:highlight>
                <a:latin typeface="Verdana"/>
                <a:ea typeface="Verdana"/>
                <a:cs typeface="Verdana"/>
                <a:sym typeface="Verdana"/>
              </a:rPr>
              <a:t>], reset, clk, queue1out); </a:t>
            </a:r>
          </a:p>
          <a:p>
            <a:pPr lv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Dff</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dff4</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3</a:t>
            </a:r>
            <a:r>
              <a:rPr lang="en" sz="900">
                <a:solidFill>
                  <a:srgbClr val="333333"/>
                </a:solidFill>
                <a:highlight>
                  <a:srgbClr val="FFFFFF"/>
                </a:highlight>
                <a:latin typeface="Verdana"/>
                <a:ea typeface="Verdana"/>
                <a:cs typeface="Verdana"/>
                <a:sym typeface="Verdana"/>
              </a:rPr>
              <a:t>],queue1out, clk, reset);</a:t>
            </a:r>
          </a:p>
          <a:p>
            <a:pPr lv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Dff</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dff5</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4</a:t>
            </a:r>
            <a:r>
              <a:rPr lang="en" sz="900">
                <a:solidFill>
                  <a:srgbClr val="333333"/>
                </a:solidFill>
                <a:highlight>
                  <a:srgbClr val="FFFFFF"/>
                </a:highlight>
                <a:latin typeface="Verdana"/>
                <a:ea typeface="Verdana"/>
                <a:cs typeface="Verdana"/>
                <a:sym typeface="Verdana"/>
              </a:rPr>
              <a:t>], prevPixels[</a:t>
            </a:r>
            <a:r>
              <a:rPr lang="en" sz="900">
                <a:solidFill>
                  <a:srgbClr val="0086B3"/>
                </a:solidFill>
                <a:highlight>
                  <a:srgbClr val="FFFFFF"/>
                </a:highlight>
                <a:latin typeface="Verdana"/>
                <a:ea typeface="Verdana"/>
                <a:cs typeface="Verdana"/>
                <a:sym typeface="Verdana"/>
              </a:rPr>
              <a:t>3</a:t>
            </a:r>
            <a:r>
              <a:rPr lang="en" sz="900">
                <a:solidFill>
                  <a:srgbClr val="333333"/>
                </a:solidFill>
                <a:highlight>
                  <a:srgbClr val="FFFFFF"/>
                </a:highlight>
                <a:latin typeface="Verdana"/>
                <a:ea typeface="Verdana"/>
                <a:cs typeface="Verdana"/>
                <a:sym typeface="Verdana"/>
              </a:rPr>
              <a:t>], clk, reset);</a:t>
            </a:r>
          </a:p>
          <a:p>
            <a:pPr lv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Dff</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dff6</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5</a:t>
            </a:r>
            <a:r>
              <a:rPr lang="en" sz="900">
                <a:solidFill>
                  <a:srgbClr val="333333"/>
                </a:solidFill>
                <a:highlight>
                  <a:srgbClr val="FFFFFF"/>
                </a:highlight>
                <a:latin typeface="Verdana"/>
                <a:ea typeface="Verdana"/>
                <a:cs typeface="Verdana"/>
                <a:sym typeface="Verdana"/>
              </a:rPr>
              <a:t>], prevPixels[</a:t>
            </a:r>
            <a:r>
              <a:rPr lang="en" sz="900">
                <a:solidFill>
                  <a:srgbClr val="0086B3"/>
                </a:solidFill>
                <a:highlight>
                  <a:srgbClr val="FFFFFF"/>
                </a:highlight>
                <a:latin typeface="Verdana"/>
                <a:ea typeface="Verdana"/>
                <a:cs typeface="Verdana"/>
                <a:sym typeface="Verdana"/>
              </a:rPr>
              <a:t>4</a:t>
            </a:r>
            <a:r>
              <a:rPr lang="en" sz="900">
                <a:solidFill>
                  <a:srgbClr val="333333"/>
                </a:solidFill>
                <a:highlight>
                  <a:srgbClr val="FFFFFF"/>
                </a:highlight>
                <a:latin typeface="Verdana"/>
                <a:ea typeface="Verdana"/>
                <a:cs typeface="Verdana"/>
                <a:sym typeface="Verdana"/>
              </a:rPr>
              <a:t>], clk, reset);</a:t>
            </a:r>
          </a:p>
          <a:p>
            <a:pPr lv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nFIFO</a:t>
            </a:r>
            <a:r>
              <a:rPr lang="en" sz="900">
                <a:solidFill>
                  <a:srgbClr val="333333"/>
                </a:solidFill>
                <a:highlight>
                  <a:srgbClr val="FFFFFF"/>
                </a:highlight>
                <a:latin typeface="Verdana"/>
                <a:ea typeface="Verdana"/>
                <a:cs typeface="Verdana"/>
                <a:sym typeface="Verdana"/>
              </a:rPr>
              <a:t> #(.fifosize(</a:t>
            </a:r>
            <a:r>
              <a:rPr lang="en" sz="900">
                <a:solidFill>
                  <a:srgbClr val="0086B3"/>
                </a:solidFill>
                <a:highlight>
                  <a:srgbClr val="FFFFFF"/>
                </a:highlight>
                <a:latin typeface="Verdana"/>
                <a:ea typeface="Verdana"/>
                <a:cs typeface="Verdana"/>
                <a:sym typeface="Verdana"/>
              </a:rPr>
              <a:t>636</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fifo2</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5</a:t>
            </a:r>
            <a:r>
              <a:rPr lang="en" sz="900">
                <a:solidFill>
                  <a:srgbClr val="333333"/>
                </a:solidFill>
                <a:highlight>
                  <a:srgbClr val="FFFFFF"/>
                </a:highlight>
                <a:latin typeface="Verdana"/>
                <a:ea typeface="Verdana"/>
                <a:cs typeface="Verdana"/>
                <a:sym typeface="Verdana"/>
              </a:rPr>
              <a:t>], reset, clk, queue2out);</a:t>
            </a:r>
          </a:p>
          <a:p>
            <a:pPr lv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Dff</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dff7</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6</a:t>
            </a:r>
            <a:r>
              <a:rPr lang="en" sz="900">
                <a:solidFill>
                  <a:srgbClr val="333333"/>
                </a:solidFill>
                <a:highlight>
                  <a:srgbClr val="FFFFFF"/>
                </a:highlight>
                <a:latin typeface="Verdana"/>
                <a:ea typeface="Verdana"/>
                <a:cs typeface="Verdana"/>
                <a:sym typeface="Verdana"/>
              </a:rPr>
              <a:t>], queue2out, clk, reset);</a:t>
            </a:r>
          </a:p>
          <a:p>
            <a:pPr lv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Dff</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dff8</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7</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6</a:t>
            </a:r>
            <a:r>
              <a:rPr lang="en" sz="900">
                <a:solidFill>
                  <a:srgbClr val="333333"/>
                </a:solidFill>
                <a:highlight>
                  <a:srgbClr val="FFFFFF"/>
                </a:highlight>
                <a:latin typeface="Verdana"/>
                <a:ea typeface="Verdana"/>
                <a:cs typeface="Verdana"/>
                <a:sym typeface="Verdana"/>
              </a:rPr>
              <a:t>], clk, reset);</a:t>
            </a:r>
          </a:p>
          <a:p>
            <a:pPr lv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Dff</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dff9</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8</a:t>
            </a:r>
            <a:r>
              <a:rPr lang="en" sz="900">
                <a:solidFill>
                  <a:srgbClr val="333333"/>
                </a:solidFill>
                <a:highlight>
                  <a:srgbClr val="FFFFFF"/>
                </a:highlight>
                <a:latin typeface="Verdana"/>
                <a:ea typeface="Verdana"/>
                <a:cs typeface="Verdana"/>
                <a:sym typeface="Verdana"/>
              </a:rPr>
              <a:t>], prevPixels[</a:t>
            </a:r>
            <a:r>
              <a:rPr lang="en" sz="900">
                <a:solidFill>
                  <a:srgbClr val="0086B3"/>
                </a:solidFill>
                <a:highlight>
                  <a:srgbClr val="FFFFFF"/>
                </a:highlight>
                <a:latin typeface="Verdana"/>
                <a:ea typeface="Verdana"/>
                <a:cs typeface="Verdana"/>
                <a:sym typeface="Verdana"/>
              </a:rPr>
              <a:t>7</a:t>
            </a:r>
            <a:r>
              <a:rPr lang="en" sz="900">
                <a:solidFill>
                  <a:srgbClr val="333333"/>
                </a:solidFill>
                <a:highlight>
                  <a:srgbClr val="FFFFFF"/>
                </a:highlight>
                <a:latin typeface="Verdana"/>
                <a:ea typeface="Verdana"/>
                <a:cs typeface="Verdana"/>
                <a:sym typeface="Verdana"/>
              </a:rPr>
              <a:t>], clk, reset);</a:t>
            </a:r>
          </a:p>
          <a:p>
            <a:pPr lvl="0">
              <a:lnSpc>
                <a:spcPct val="142857"/>
              </a:lnSpc>
              <a:spcBef>
                <a:spcPts val="0"/>
              </a:spcBef>
              <a:spcAft>
                <a:spcPts val="0"/>
              </a:spcAft>
              <a:buNone/>
            </a:pPr>
            <a:r>
              <a:rPr lang="en" sz="900">
                <a:solidFill>
                  <a:srgbClr val="333333"/>
                </a:solidFill>
                <a:highlight>
                  <a:srgbClr val="FFFFFF"/>
                </a:highlight>
                <a:latin typeface="Verdana"/>
                <a:ea typeface="Verdana"/>
                <a:cs typeface="Verdana"/>
                <a:sym typeface="Verdana"/>
              </a:rPr>
              <a:t>	</a:t>
            </a:r>
          </a:p>
          <a:p>
            <a:pPr lvl="0" rtl="0">
              <a:lnSpc>
                <a:spcPct val="142857"/>
              </a:lnSpc>
              <a:spcBef>
                <a:spcPts val="0"/>
              </a:spcBef>
              <a:spcAft>
                <a:spcPts val="0"/>
              </a:spcAft>
              <a:buNone/>
            </a:pPr>
            <a:r>
              <a:rPr lang="en" sz="900">
                <a:solidFill>
                  <a:srgbClr val="333333"/>
                </a:solidFill>
                <a:highlight>
                  <a:srgbClr val="FFFFFF"/>
                </a:highlight>
                <a:latin typeface="Verdana"/>
                <a:ea typeface="Verdana"/>
                <a:cs typeface="Verdana"/>
                <a:sym typeface="Verdana"/>
              </a:rPr>
              <a:t>	 </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
              <a:t>Verilog Example - Window Module</a:t>
            </a:r>
          </a:p>
        </p:txBody>
      </p:sp>
      <p:sp>
        <p:nvSpPr>
          <p:cNvPr id="231" name="Shape 231"/>
          <p:cNvSpPr txBox="1"/>
          <p:nvPr>
            <p:ph idx="1" type="body"/>
          </p:nvPr>
        </p:nvSpPr>
        <p:spPr>
          <a:xfrm>
            <a:off x="311700" y="1266325"/>
            <a:ext cx="8520600" cy="3302700"/>
          </a:xfrm>
          <a:prstGeom prst="rect">
            <a:avLst/>
          </a:prstGeom>
        </p:spPr>
        <p:txBody>
          <a:bodyPr anchorCtr="0" anchor="t" bIns="91425" lIns="91425" rIns="91425" tIns="91425">
            <a:noAutofit/>
          </a:bodyPr>
          <a:lstStyle/>
          <a:p>
            <a:pPr lvl="0" rtl="0">
              <a:lnSpc>
                <a:spcPct val="142857"/>
              </a:lnSpc>
              <a:spcBef>
                <a:spcPts val="0"/>
              </a:spcBef>
              <a:spcAft>
                <a:spcPts val="0"/>
              </a:spcAft>
              <a:buNone/>
            </a:pPr>
            <a:r>
              <a:rPr lang="en" sz="800">
                <a:solidFill>
                  <a:srgbClr val="A71D5D"/>
                </a:solidFill>
                <a:highlight>
                  <a:srgbClr val="FFFFFF"/>
                </a:highlight>
                <a:latin typeface="Verdana"/>
                <a:ea typeface="Verdana"/>
                <a:cs typeface="Verdana"/>
                <a:sym typeface="Verdana"/>
              </a:rPr>
              <a:t>always</a:t>
            </a:r>
            <a:r>
              <a:rPr lang="en" sz="800">
                <a:solidFill>
                  <a:srgbClr val="333333"/>
                </a:solidFill>
                <a:highlight>
                  <a:srgbClr val="FFFFFF"/>
                </a:highlight>
                <a:latin typeface="Verdana"/>
                <a:ea typeface="Verdana"/>
                <a:cs typeface="Verdana"/>
                <a:sym typeface="Verdana"/>
              </a:rPr>
              <a:t> @ (</a:t>
            </a:r>
            <a:r>
              <a:rPr lang="en" sz="800">
                <a:solidFill>
                  <a:srgbClr val="A71D5D"/>
                </a:solidFill>
                <a:highlight>
                  <a:srgbClr val="FFFFFF"/>
                </a:highlight>
                <a:latin typeface="Verdana"/>
                <a:ea typeface="Verdana"/>
                <a:cs typeface="Verdana"/>
                <a:sym typeface="Verdana"/>
              </a:rPr>
              <a:t>posedge</a:t>
            </a:r>
            <a:r>
              <a:rPr lang="en" sz="800">
                <a:solidFill>
                  <a:srgbClr val="333333"/>
                </a:solidFill>
                <a:highlight>
                  <a:srgbClr val="FFFFFF"/>
                </a:highlight>
                <a:latin typeface="Verdana"/>
                <a:ea typeface="Verdana"/>
                <a:cs typeface="Verdana"/>
                <a:sym typeface="Verdana"/>
              </a:rPr>
              <a:t> clk) </a:t>
            </a:r>
            <a:r>
              <a:rPr lang="en" sz="800">
                <a:solidFill>
                  <a:srgbClr val="A71D5D"/>
                </a:solidFill>
                <a:highlight>
                  <a:srgbClr val="FFFFFF"/>
                </a:highlight>
                <a:latin typeface="Verdana"/>
                <a:ea typeface="Verdana"/>
                <a:cs typeface="Verdana"/>
                <a:sym typeface="Verdana"/>
              </a:rPr>
              <a:t>begin</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if</a:t>
            </a:r>
            <a:r>
              <a:rPr lang="en" sz="800">
                <a:solidFill>
                  <a:srgbClr val="333333"/>
                </a:solidFill>
                <a:highlight>
                  <a:srgbClr val="FFFFFF"/>
                </a:highlight>
                <a:latin typeface="Verdana"/>
                <a:ea typeface="Verdana"/>
                <a:cs typeface="Verdana"/>
                <a:sym typeface="Verdana"/>
              </a:rPr>
              <a:t> (rst) </a:t>
            </a:r>
            <a:r>
              <a:rPr lang="en" sz="800">
                <a:solidFill>
                  <a:srgbClr val="A71D5D"/>
                </a:solidFill>
                <a:highlight>
                  <a:srgbClr val="FFFFFF"/>
                </a:highlight>
                <a:latin typeface="Verdana"/>
                <a:ea typeface="Verdana"/>
                <a:cs typeface="Verdana"/>
                <a:sym typeface="Verdana"/>
              </a:rPr>
              <a:t>begin</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tempOut0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 </a:t>
            </a:r>
            <a:r>
              <a:rPr lang="en" sz="900">
                <a:solidFill>
                  <a:srgbClr val="969896"/>
                </a:solidFill>
                <a:highlight>
                  <a:srgbClr val="FFFFFF"/>
                </a:highlight>
                <a:latin typeface="Verdana"/>
                <a:ea typeface="Verdana"/>
                <a:cs typeface="Verdana"/>
                <a:sym typeface="Verdana"/>
              </a:rPr>
              <a:t> // tempOut# holds a multiplication of a pixel with a weight in our kernel</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tempOut1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tempOut2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tempOut3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tempOut4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tempOut5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tempOut6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tempOut7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tempOut8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weights[</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 </a:t>
            </a:r>
            <a:r>
              <a:rPr lang="en" sz="900">
                <a:solidFill>
                  <a:srgbClr val="969896"/>
                </a:solidFill>
                <a:highlight>
                  <a:srgbClr val="FFFFFF"/>
                </a:highlight>
                <a:latin typeface="Verdana"/>
                <a:ea typeface="Verdana"/>
                <a:cs typeface="Verdana"/>
                <a:sym typeface="Verdana"/>
              </a:rPr>
              <a:t>// weights[] holds values used in kernel</a:t>
            </a:r>
            <a:r>
              <a:rPr lang="en" sz="800">
                <a:solidFill>
                  <a:srgbClr val="333333"/>
                </a:solidFill>
                <a:highlight>
                  <a:srgbClr val="FFFFFF"/>
                </a:highlight>
                <a:latin typeface="Verdana"/>
                <a:ea typeface="Verdana"/>
                <a:cs typeface="Verdana"/>
                <a:sym typeface="Verdana"/>
              </a:rPr>
              <a:t> </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weights[</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weights[</a:t>
            </a:r>
            <a:r>
              <a:rPr lang="en" sz="800">
                <a:solidFill>
                  <a:srgbClr val="0086B3"/>
                </a:solidFill>
                <a:highlight>
                  <a:srgbClr val="FFFFFF"/>
                </a:highlight>
                <a:latin typeface="Verdana"/>
                <a:ea typeface="Verdana"/>
                <a:cs typeface="Verdana"/>
                <a:sym typeface="Verdana"/>
              </a:rPr>
              <a:t>2</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weights[</a:t>
            </a:r>
            <a:r>
              <a:rPr lang="en" sz="800">
                <a:solidFill>
                  <a:srgbClr val="0086B3"/>
                </a:solidFill>
                <a:highlight>
                  <a:srgbClr val="FFFFFF"/>
                </a:highlight>
                <a:latin typeface="Verdana"/>
                <a:ea typeface="Verdana"/>
                <a:cs typeface="Verdana"/>
                <a:sym typeface="Verdana"/>
              </a:rPr>
              <a:t>3</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weights[</a:t>
            </a:r>
            <a:r>
              <a:rPr lang="en" sz="800">
                <a:solidFill>
                  <a:srgbClr val="0086B3"/>
                </a:solidFill>
                <a:highlight>
                  <a:srgbClr val="FFFFFF"/>
                </a:highlight>
                <a:latin typeface="Verdana"/>
                <a:ea typeface="Verdana"/>
                <a:cs typeface="Verdana"/>
                <a:sym typeface="Verdana"/>
              </a:rPr>
              <a:t>4</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weights[</a:t>
            </a:r>
            <a:r>
              <a:rPr lang="en" sz="800">
                <a:solidFill>
                  <a:srgbClr val="0086B3"/>
                </a:solidFill>
                <a:highlight>
                  <a:srgbClr val="FFFFFF"/>
                </a:highlight>
                <a:latin typeface="Verdana"/>
                <a:ea typeface="Verdana"/>
                <a:cs typeface="Verdana"/>
                <a:sym typeface="Verdana"/>
              </a:rPr>
              <a:t>5</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weights[</a:t>
            </a:r>
            <a:r>
              <a:rPr lang="en" sz="800">
                <a:solidFill>
                  <a:srgbClr val="0086B3"/>
                </a:solidFill>
                <a:highlight>
                  <a:srgbClr val="FFFFFF"/>
                </a:highlight>
                <a:latin typeface="Verdana"/>
                <a:ea typeface="Verdana"/>
                <a:cs typeface="Verdana"/>
                <a:sym typeface="Verdana"/>
              </a:rPr>
              <a:t>6</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weights[</a:t>
            </a:r>
            <a:r>
              <a:rPr lang="en" sz="800">
                <a:solidFill>
                  <a:srgbClr val="0086B3"/>
                </a:solidFill>
                <a:highlight>
                  <a:srgbClr val="FFFFFF"/>
                </a:highlight>
                <a:latin typeface="Verdana"/>
                <a:ea typeface="Verdana"/>
                <a:cs typeface="Verdana"/>
                <a:sym typeface="Verdana"/>
              </a:rPr>
              <a:t>7</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weights[</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end</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5" name="Shape 235"/>
        <p:cNvGrpSpPr/>
        <p:nvPr/>
      </p:nvGrpSpPr>
      <p:grpSpPr>
        <a:xfrm>
          <a:off x="0" y="0"/>
          <a:ext cx="0" cy="0"/>
          <a:chOff x="0" y="0"/>
          <a:chExt cx="0" cy="0"/>
        </a:xfrm>
      </p:grpSpPr>
      <p:sp>
        <p:nvSpPr>
          <p:cNvPr id="236" name="Shape 236"/>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
              <a:t>Verilog Example - Window Module</a:t>
            </a:r>
          </a:p>
        </p:txBody>
      </p:sp>
      <p:sp>
        <p:nvSpPr>
          <p:cNvPr id="237" name="Shape 237"/>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0" lvl="0" marL="914400" rtl="0">
              <a:lnSpc>
                <a:spcPct val="142857"/>
              </a:lnSpc>
              <a:spcBef>
                <a:spcPts val="0"/>
              </a:spcBef>
              <a:spcAft>
                <a:spcPts val="0"/>
              </a:spcAft>
              <a:buNone/>
            </a:pPr>
            <a:r>
              <a:rPr lang="en" sz="800">
                <a:solidFill>
                  <a:srgbClr val="A71D5D"/>
                </a:solidFill>
                <a:highlight>
                  <a:srgbClr val="FFFFFF"/>
                </a:highlight>
                <a:latin typeface="Verdana"/>
                <a:ea typeface="Verdana"/>
                <a:cs typeface="Verdana"/>
                <a:sym typeface="Verdana"/>
              </a:rPr>
              <a:t>else</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begin</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if</a:t>
            </a:r>
            <a:r>
              <a:rPr lang="en" sz="800">
                <a:solidFill>
                  <a:srgbClr val="333333"/>
                </a:solidFill>
                <a:highlight>
                  <a:srgbClr val="FFFFFF"/>
                </a:highlight>
                <a:latin typeface="Verdana"/>
                <a:ea typeface="Verdana"/>
                <a:cs typeface="Verdana"/>
                <a:sym typeface="Verdana"/>
              </a:rPr>
              <a:t> (pixel_rdy) </a:t>
            </a:r>
            <a:r>
              <a:rPr lang="en" sz="800">
                <a:solidFill>
                  <a:srgbClr val="A71D5D"/>
                </a:solidFill>
                <a:highlight>
                  <a:srgbClr val="FFFFFF"/>
                </a:highlight>
                <a:latin typeface="Verdana"/>
                <a:ea typeface="Verdana"/>
                <a:cs typeface="Verdana"/>
                <a:sym typeface="Verdana"/>
              </a:rPr>
              <a:t>begin </a:t>
            </a:r>
            <a:r>
              <a:rPr lang="en" sz="800">
                <a:solidFill>
                  <a:srgbClr val="969896"/>
                </a:solidFill>
                <a:highlight>
                  <a:srgbClr val="FFFFFF"/>
                </a:highlight>
                <a:latin typeface="Verdana"/>
                <a:ea typeface="Verdana"/>
                <a:cs typeface="Verdana"/>
                <a:sym typeface="Verdana"/>
              </a:rPr>
              <a:t>// if a pixel has been received</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969896"/>
                </a:solidFill>
                <a:highlight>
                  <a:srgbClr val="FFFFFF"/>
                </a:highlight>
                <a:latin typeface="Verdana"/>
                <a:ea typeface="Verdana"/>
                <a:cs typeface="Verdana"/>
                <a:sym typeface="Verdana"/>
              </a:rPr>
              <a:t>// multiply pixel in window by appropriate weight. Note 0 added to start of each pixel to maintain sign of pixel</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tempOut0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(weights[</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1'b0</a:t>
            </a:r>
            <a:r>
              <a:rPr lang="en" sz="800">
                <a:solidFill>
                  <a:srgbClr val="333333"/>
                </a:solidFill>
                <a:highlight>
                  <a:srgbClr val="FFFFFF"/>
                </a:highlight>
                <a:latin typeface="Verdana"/>
                <a:ea typeface="Verdana"/>
                <a:cs typeface="Verdana"/>
                <a:sym typeface="Verdana"/>
              </a:rPr>
              <a:t>,datain[</a:t>
            </a:r>
            <a:r>
              <a:rPr lang="en" sz="800">
                <a:solidFill>
                  <a:srgbClr val="0086B3"/>
                </a:solidFill>
                <a:highlight>
                  <a:srgbClr val="FFFFFF"/>
                </a:highlight>
                <a:latin typeface="Verdana"/>
                <a:ea typeface="Verdana"/>
                <a:cs typeface="Verdana"/>
                <a:sym typeface="Verdana"/>
              </a:rPr>
              <a:t>11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tempOut1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(weights[</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1'b0</a:t>
            </a:r>
            <a:r>
              <a:rPr lang="en" sz="800">
                <a:solidFill>
                  <a:srgbClr val="333333"/>
                </a:solidFill>
                <a:highlight>
                  <a:srgbClr val="FFFFFF"/>
                </a:highlight>
                <a:latin typeface="Verdana"/>
                <a:ea typeface="Verdana"/>
                <a:cs typeface="Verdana"/>
                <a:sym typeface="Verdana"/>
              </a:rPr>
              <a:t>,prevPixels[</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tempOut2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(weights[</a:t>
            </a:r>
            <a:r>
              <a:rPr lang="en" sz="800">
                <a:solidFill>
                  <a:srgbClr val="0086B3"/>
                </a:solidFill>
                <a:highlight>
                  <a:srgbClr val="FFFFFF"/>
                </a:highlight>
                <a:latin typeface="Verdana"/>
                <a:ea typeface="Verdana"/>
                <a:cs typeface="Verdana"/>
                <a:sym typeface="Verdana"/>
              </a:rPr>
              <a:t>2</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1'b0</a:t>
            </a:r>
            <a:r>
              <a:rPr lang="en" sz="800">
                <a:solidFill>
                  <a:srgbClr val="333333"/>
                </a:solidFill>
                <a:highlight>
                  <a:srgbClr val="FFFFFF"/>
                </a:highlight>
                <a:latin typeface="Verdana"/>
                <a:ea typeface="Verdana"/>
                <a:cs typeface="Verdana"/>
                <a:sym typeface="Verdana"/>
              </a:rPr>
              <a:t>,prevPixels[</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tempOut3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(weights[</a:t>
            </a:r>
            <a:r>
              <a:rPr lang="en" sz="800">
                <a:solidFill>
                  <a:srgbClr val="0086B3"/>
                </a:solidFill>
                <a:highlight>
                  <a:srgbClr val="FFFFFF"/>
                </a:highlight>
                <a:latin typeface="Verdana"/>
                <a:ea typeface="Verdana"/>
                <a:cs typeface="Verdana"/>
                <a:sym typeface="Verdana"/>
              </a:rPr>
              <a:t>3</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1'b0</a:t>
            </a:r>
            <a:r>
              <a:rPr lang="en" sz="800">
                <a:solidFill>
                  <a:srgbClr val="333333"/>
                </a:solidFill>
                <a:highlight>
                  <a:srgbClr val="FFFFFF"/>
                </a:highlight>
                <a:latin typeface="Verdana"/>
                <a:ea typeface="Verdana"/>
                <a:cs typeface="Verdana"/>
                <a:sym typeface="Verdana"/>
              </a:rPr>
              <a:t>,queue1out[</a:t>
            </a:r>
            <a:r>
              <a:rPr lang="en" sz="800">
                <a:solidFill>
                  <a:srgbClr val="0086B3"/>
                </a:solidFill>
                <a:highlight>
                  <a:srgbClr val="FFFFFF"/>
                </a:highlight>
                <a:latin typeface="Verdana"/>
                <a:ea typeface="Verdana"/>
                <a:cs typeface="Verdana"/>
                <a:sym typeface="Verdana"/>
              </a:rPr>
              <a:t>11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tempOut4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(weights[</a:t>
            </a:r>
            <a:r>
              <a:rPr lang="en" sz="800">
                <a:solidFill>
                  <a:srgbClr val="0086B3"/>
                </a:solidFill>
                <a:highlight>
                  <a:srgbClr val="FFFFFF"/>
                </a:highlight>
                <a:latin typeface="Verdana"/>
                <a:ea typeface="Verdana"/>
                <a:cs typeface="Verdana"/>
                <a:sym typeface="Verdana"/>
              </a:rPr>
              <a:t>4</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1'b0</a:t>
            </a:r>
            <a:r>
              <a:rPr lang="en" sz="800">
                <a:solidFill>
                  <a:srgbClr val="333333"/>
                </a:solidFill>
                <a:highlight>
                  <a:srgbClr val="FFFFFF"/>
                </a:highlight>
                <a:latin typeface="Verdana"/>
                <a:ea typeface="Verdana"/>
                <a:cs typeface="Verdana"/>
                <a:sym typeface="Verdana"/>
              </a:rPr>
              <a:t>,prevPixels[</a:t>
            </a:r>
            <a:r>
              <a:rPr lang="en" sz="800">
                <a:solidFill>
                  <a:srgbClr val="0086B3"/>
                </a:solidFill>
                <a:highlight>
                  <a:srgbClr val="FFFFFF"/>
                </a:highlight>
                <a:latin typeface="Verdana"/>
                <a:ea typeface="Verdana"/>
                <a:cs typeface="Verdana"/>
                <a:sym typeface="Verdana"/>
              </a:rPr>
              <a:t>3</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tempOut5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(weights[</a:t>
            </a:r>
            <a:r>
              <a:rPr lang="en" sz="800">
                <a:solidFill>
                  <a:srgbClr val="0086B3"/>
                </a:solidFill>
                <a:highlight>
                  <a:srgbClr val="FFFFFF"/>
                </a:highlight>
                <a:latin typeface="Verdana"/>
                <a:ea typeface="Verdana"/>
                <a:cs typeface="Verdana"/>
                <a:sym typeface="Verdana"/>
              </a:rPr>
              <a:t>5</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1'b0</a:t>
            </a:r>
            <a:r>
              <a:rPr lang="en" sz="800">
                <a:solidFill>
                  <a:srgbClr val="333333"/>
                </a:solidFill>
                <a:highlight>
                  <a:srgbClr val="FFFFFF"/>
                </a:highlight>
                <a:latin typeface="Verdana"/>
                <a:ea typeface="Verdana"/>
                <a:cs typeface="Verdana"/>
                <a:sym typeface="Verdana"/>
              </a:rPr>
              <a:t>,prevPixels[</a:t>
            </a:r>
            <a:r>
              <a:rPr lang="en" sz="800">
                <a:solidFill>
                  <a:srgbClr val="0086B3"/>
                </a:solidFill>
                <a:highlight>
                  <a:srgbClr val="FFFFFF"/>
                </a:highlight>
                <a:latin typeface="Verdana"/>
                <a:ea typeface="Verdana"/>
                <a:cs typeface="Verdana"/>
                <a:sym typeface="Verdana"/>
              </a:rPr>
              <a:t>4</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tempOut6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(weights[</a:t>
            </a:r>
            <a:r>
              <a:rPr lang="en" sz="800">
                <a:solidFill>
                  <a:srgbClr val="0086B3"/>
                </a:solidFill>
                <a:highlight>
                  <a:srgbClr val="FFFFFF"/>
                </a:highlight>
                <a:latin typeface="Verdana"/>
                <a:ea typeface="Verdana"/>
                <a:cs typeface="Verdana"/>
                <a:sym typeface="Verdana"/>
              </a:rPr>
              <a:t>6</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1'b0</a:t>
            </a:r>
            <a:r>
              <a:rPr lang="en" sz="800">
                <a:solidFill>
                  <a:srgbClr val="333333"/>
                </a:solidFill>
                <a:highlight>
                  <a:srgbClr val="FFFFFF"/>
                </a:highlight>
                <a:latin typeface="Verdana"/>
                <a:ea typeface="Verdana"/>
                <a:cs typeface="Verdana"/>
                <a:sym typeface="Verdana"/>
              </a:rPr>
              <a:t>,queue2out[</a:t>
            </a:r>
            <a:r>
              <a:rPr lang="en" sz="800">
                <a:solidFill>
                  <a:srgbClr val="0086B3"/>
                </a:solidFill>
                <a:highlight>
                  <a:srgbClr val="FFFFFF"/>
                </a:highlight>
                <a:latin typeface="Verdana"/>
                <a:ea typeface="Verdana"/>
                <a:cs typeface="Verdana"/>
                <a:sym typeface="Verdana"/>
              </a:rPr>
              <a:t>11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tempOut7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(weights[</a:t>
            </a:r>
            <a:r>
              <a:rPr lang="en" sz="800">
                <a:solidFill>
                  <a:srgbClr val="0086B3"/>
                </a:solidFill>
                <a:highlight>
                  <a:srgbClr val="FFFFFF"/>
                </a:highlight>
                <a:latin typeface="Verdana"/>
                <a:ea typeface="Verdana"/>
                <a:cs typeface="Verdana"/>
                <a:sym typeface="Verdana"/>
              </a:rPr>
              <a:t>7</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1'b0</a:t>
            </a:r>
            <a:r>
              <a:rPr lang="en" sz="800">
                <a:solidFill>
                  <a:srgbClr val="333333"/>
                </a:solidFill>
                <a:highlight>
                  <a:srgbClr val="FFFFFF"/>
                </a:highlight>
                <a:latin typeface="Verdana"/>
                <a:ea typeface="Verdana"/>
                <a:cs typeface="Verdana"/>
                <a:sym typeface="Verdana"/>
              </a:rPr>
              <a:t>,prevPixels[</a:t>
            </a:r>
            <a:r>
              <a:rPr lang="en" sz="800">
                <a:solidFill>
                  <a:srgbClr val="0086B3"/>
                </a:solidFill>
                <a:highlight>
                  <a:srgbClr val="FFFFFF"/>
                </a:highlight>
                <a:latin typeface="Verdana"/>
                <a:ea typeface="Verdana"/>
                <a:cs typeface="Verdana"/>
                <a:sym typeface="Verdana"/>
              </a:rPr>
              <a:t>6</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tempOut8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(weights[</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1'b0</a:t>
            </a:r>
            <a:r>
              <a:rPr lang="en" sz="800">
                <a:solidFill>
                  <a:srgbClr val="333333"/>
                </a:solidFill>
                <a:highlight>
                  <a:srgbClr val="FFFFFF"/>
                </a:highlight>
                <a:latin typeface="Verdana"/>
                <a:ea typeface="Verdana"/>
                <a:cs typeface="Verdana"/>
                <a:sym typeface="Verdana"/>
              </a:rPr>
              <a:t>,prevPixels[</a:t>
            </a:r>
            <a:r>
              <a:rPr lang="en" sz="800">
                <a:solidFill>
                  <a:srgbClr val="0086B3"/>
                </a:solidFill>
                <a:highlight>
                  <a:srgbClr val="FFFFFF"/>
                </a:highlight>
                <a:latin typeface="Verdana"/>
                <a:ea typeface="Verdana"/>
                <a:cs typeface="Verdana"/>
                <a:sym typeface="Verdana"/>
              </a:rPr>
              <a:t>7</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969896"/>
                </a:solidFill>
                <a:highlight>
                  <a:srgbClr val="FFFFFF"/>
                </a:highlight>
                <a:latin typeface="Verdana"/>
                <a:ea typeface="Verdana"/>
                <a:cs typeface="Verdana"/>
                <a:sym typeface="Verdana"/>
              </a:rPr>
              <a:t>// tempOut holds the result of our window operation </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tempOut0 </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 tempOut1 </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 tempOut2 </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 tempOut3 </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 tempOut4 </a:t>
            </a:r>
            <a:r>
              <a:rPr lang="en" sz="800">
                <a:solidFill>
                  <a:srgbClr val="A71D5D"/>
                </a:solidFill>
                <a:highlight>
                  <a:srgbClr val="FFFFFF"/>
                </a:highlight>
                <a:latin typeface="Verdana"/>
                <a:ea typeface="Verdana"/>
                <a:cs typeface="Verdana"/>
                <a:sym typeface="Verdana"/>
              </a:rPr>
              <a:t>+</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tempOut5 </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 tempOut6 </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 tempOut7 </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 tempOut8;</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p>
          <a:p>
            <a:pPr lvl="0" rtl="0">
              <a:lnSpc>
                <a:spcPct val="142857"/>
              </a:lnSpc>
              <a:spcBef>
                <a:spcPts val="0"/>
              </a:spcBef>
              <a:spcAft>
                <a:spcPts val="0"/>
              </a:spcAft>
              <a:buNone/>
            </a:pPr>
            <a:r>
              <a:t/>
            </a:r>
            <a:endParaRPr sz="900">
              <a:solidFill>
                <a:srgbClr val="333333"/>
              </a:solidFill>
              <a:highlight>
                <a:srgbClr val="FFFFFF"/>
              </a:highlight>
              <a:latin typeface="Verdana"/>
              <a:ea typeface="Verdana"/>
              <a:cs typeface="Verdana"/>
              <a:sym typeface="Verdana"/>
            </a:endParaRPr>
          </a:p>
          <a:p>
            <a:pPr lvl="0" rtl="0">
              <a:lnSpc>
                <a:spcPct val="142857"/>
              </a:lnSpc>
              <a:spcBef>
                <a:spcPts val="0"/>
              </a:spcBef>
              <a:spcAft>
                <a:spcPts val="0"/>
              </a:spcAft>
              <a:buNone/>
            </a:pPr>
            <a:r>
              <a:rPr lang="en" sz="900">
                <a:solidFill>
                  <a:srgbClr val="333333"/>
                </a:solidFill>
                <a:highlight>
                  <a:srgbClr val="FFFFFF"/>
                </a:highlight>
                <a:latin typeface="Verdana"/>
                <a:ea typeface="Verdana"/>
                <a:cs typeface="Verdana"/>
                <a:sym typeface="Verdana"/>
              </a:rPr>
              <a:t>	 </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txBox="1"/>
          <p:nvPr>
            <p:ph idx="1" type="body"/>
          </p:nvPr>
        </p:nvSpPr>
        <p:spPr>
          <a:xfrm>
            <a:off x="415375" y="1107325"/>
            <a:ext cx="8520600" cy="1478100"/>
          </a:xfrm>
          <a:prstGeom prst="rect">
            <a:avLst/>
          </a:prstGeom>
        </p:spPr>
        <p:txBody>
          <a:bodyPr anchorCtr="0" anchor="t" bIns="91425" lIns="91425" rIns="91425" tIns="91425">
            <a:noAutofit/>
          </a:bodyPr>
          <a:lstStyle/>
          <a:p>
            <a:pPr lvl="0">
              <a:spcBef>
                <a:spcPts val="0"/>
              </a:spcBef>
              <a:buNone/>
            </a:pPr>
            <a:r>
              <a:rPr lang="en" sz="1400"/>
              <a:t>The objective of this project is the development of a FPGA based vehicle plate recognition system. Currently vehicle plate recognition is an essential part of the infrastructure found in vehicle based systems concerning electronic payment, restricted area access, and the identification of criminal activities. FPGA based designs provide the ability for high performance recognition systems that are both low power and low latency.</a:t>
            </a:r>
          </a:p>
        </p:txBody>
      </p:sp>
      <p:sp>
        <p:nvSpPr>
          <p:cNvPr id="73" name="Shape 73"/>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Project Motivation</a:t>
            </a:r>
          </a:p>
        </p:txBody>
      </p:sp>
      <p:pic>
        <p:nvPicPr>
          <p:cNvPr id="74" name="Shape 74"/>
          <p:cNvPicPr preferRelativeResize="0"/>
          <p:nvPr/>
        </p:nvPicPr>
        <p:blipFill>
          <a:blip r:embed="rId4">
            <a:alphaModFix/>
          </a:blip>
          <a:stretch>
            <a:fillRect/>
          </a:stretch>
        </p:blipFill>
        <p:spPr>
          <a:xfrm>
            <a:off x="462825" y="2689850"/>
            <a:ext cx="3321675" cy="2308575"/>
          </a:xfrm>
          <a:prstGeom prst="rect">
            <a:avLst/>
          </a:prstGeom>
          <a:noFill/>
          <a:ln>
            <a:noFill/>
          </a:ln>
        </p:spPr>
      </p:pic>
      <p:pic>
        <p:nvPicPr>
          <p:cNvPr id="75" name="Shape 75"/>
          <p:cNvPicPr preferRelativeResize="0"/>
          <p:nvPr/>
        </p:nvPicPr>
        <p:blipFill>
          <a:blip r:embed="rId5">
            <a:alphaModFix/>
          </a:blip>
          <a:stretch>
            <a:fillRect/>
          </a:stretch>
        </p:blipFill>
        <p:spPr>
          <a:xfrm>
            <a:off x="4483050" y="2444824"/>
            <a:ext cx="3764526" cy="25535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sp>
        <p:nvSpPr>
          <p:cNvPr id="242" name="Shape 242"/>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
              <a:t>Verilog Example - Window Module</a:t>
            </a:r>
          </a:p>
        </p:txBody>
      </p:sp>
      <p:sp>
        <p:nvSpPr>
          <p:cNvPr id="243" name="Shape 243"/>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457200" lvl="0" marL="914400" rtl="0">
              <a:lnSpc>
                <a:spcPct val="142857"/>
              </a:lnSpc>
              <a:spcBef>
                <a:spcPts val="0"/>
              </a:spcBef>
              <a:spcAft>
                <a:spcPts val="0"/>
              </a:spcAft>
              <a:buNone/>
            </a:pPr>
            <a:r>
              <a:rPr lang="en" sz="800">
                <a:solidFill>
                  <a:srgbClr val="A71D5D"/>
                </a:solidFill>
                <a:highlight>
                  <a:srgbClr val="FFFFFF"/>
                </a:highlight>
                <a:latin typeface="Verdana"/>
                <a:ea typeface="Verdana"/>
                <a:cs typeface="Verdana"/>
                <a:sym typeface="Verdana"/>
              </a:rPr>
              <a:t>if</a:t>
            </a:r>
            <a:r>
              <a:rPr lang="en" sz="800">
                <a:solidFill>
                  <a:srgbClr val="333333"/>
                </a:solidFill>
                <a:highlight>
                  <a:srgbClr val="FFFFFF"/>
                </a:highlight>
                <a:latin typeface="Verdana"/>
                <a:ea typeface="Verdana"/>
                <a:cs typeface="Verdana"/>
                <a:sym typeface="Verdana"/>
              </a:rPr>
              <a:t>(num_pix_ok)</a:t>
            </a:r>
            <a:r>
              <a:rPr lang="en" sz="800">
                <a:solidFill>
                  <a:srgbClr val="A71D5D"/>
                </a:solidFill>
                <a:highlight>
                  <a:srgbClr val="FFFFFF"/>
                </a:highlight>
                <a:latin typeface="Verdana"/>
                <a:ea typeface="Verdana"/>
                <a:cs typeface="Verdana"/>
                <a:sym typeface="Verdana"/>
              </a:rPr>
              <a:t>begin </a:t>
            </a:r>
            <a:r>
              <a:rPr lang="en" sz="800">
                <a:solidFill>
                  <a:srgbClr val="969896"/>
                </a:solidFill>
                <a:highlight>
                  <a:srgbClr val="FFFFFF"/>
                </a:highlight>
                <a:latin typeface="Verdana"/>
                <a:ea typeface="Verdana"/>
                <a:cs typeface="Verdana"/>
                <a:sym typeface="Verdana"/>
              </a:rPr>
              <a:t>// if we've received enough pixels to run the convolution</a:t>
            </a:r>
          </a:p>
          <a:p>
            <a:pPr indent="0" lvl="0" marL="1371600" rtl="0">
              <a:lnSpc>
                <a:spcPct val="142857"/>
              </a:lnSpc>
              <a:spcBef>
                <a:spcPts val="0"/>
              </a:spcBef>
              <a:spcAft>
                <a:spcPts val="0"/>
              </a:spcAft>
              <a:buNone/>
            </a:pPr>
            <a:r>
              <a:rPr lang="en" sz="800">
                <a:solidFill>
                  <a:srgbClr val="969896"/>
                </a:solidFill>
                <a:highlight>
                  <a:srgbClr val="FFFFFF"/>
                </a:highlight>
                <a:latin typeface="Verdana"/>
                <a:ea typeface="Verdana"/>
                <a:cs typeface="Verdana"/>
                <a:sym typeface="Verdana"/>
              </a:rPr>
              <a:t>// Saturation conditions: </a:t>
            </a:r>
          </a:p>
          <a:p>
            <a:pPr indent="0" lvl="0" marL="13716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969896"/>
                </a:solidFill>
                <a:highlight>
                  <a:srgbClr val="FFFFFF"/>
                </a:highlight>
                <a:latin typeface="Verdana"/>
                <a:ea typeface="Verdana"/>
                <a:cs typeface="Verdana"/>
                <a:sym typeface="Verdana"/>
              </a:rPr>
              <a:t>// tempOut is a 18 bit number. We need to return an 12 bit pixel to use in our processed image.</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969896"/>
                </a:solidFill>
                <a:highlight>
                  <a:srgbClr val="FFFFFF"/>
                </a:highlight>
                <a:latin typeface="Verdana"/>
                <a:ea typeface="Verdana"/>
                <a:cs typeface="Verdana"/>
                <a:sym typeface="Verdana"/>
              </a:rPr>
              <a:t>// if tempOut is less than 0 we return a black pixel</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if</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(tempOut)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begin</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pixOut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4'b0000</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4'b0000</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4'b0000</a:t>
            </a:r>
            <a:r>
              <a:rPr lang="en" sz="800">
                <a:solidFill>
                  <a:srgbClr val="333333"/>
                </a:solidFill>
                <a:highlight>
                  <a:srgbClr val="FFFFFF"/>
                </a:highlight>
                <a:latin typeface="Verdana"/>
                <a:ea typeface="Verdana"/>
                <a:cs typeface="Verdana"/>
                <a:sym typeface="Verdana"/>
              </a:rPr>
              <a:t>};</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end</a:t>
            </a:r>
            <a:r>
              <a:rPr lang="en" sz="800">
                <a:solidFill>
                  <a:srgbClr val="333333"/>
                </a:solidFill>
                <a:highlight>
                  <a:srgbClr val="FFFFFF"/>
                </a:highlight>
                <a:latin typeface="Verdana"/>
                <a:ea typeface="Verdana"/>
                <a:cs typeface="Verdana"/>
                <a:sym typeface="Verdana"/>
              </a:rPr>
              <a:t>	</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969896"/>
                </a:solidFill>
                <a:highlight>
                  <a:srgbClr val="FFFFFF"/>
                </a:highlight>
                <a:latin typeface="Verdana"/>
                <a:ea typeface="Verdana"/>
                <a:cs typeface="Verdana"/>
                <a:sym typeface="Verdana"/>
              </a:rPr>
              <a:t>// if tempOut is greater than 15 we return a white pixel	</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else</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if</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(tempOut) </a:t>
            </a:r>
            <a:r>
              <a:rPr lang="en" sz="800">
                <a:solidFill>
                  <a:srgbClr val="A71D5D"/>
                </a:solidFill>
                <a:highlight>
                  <a:srgbClr val="FFFFFF"/>
                </a:highlight>
                <a:latin typeface="Verdana"/>
                <a:ea typeface="Verdana"/>
                <a:cs typeface="Verdana"/>
                <a:sym typeface="Verdana"/>
              </a:rPr>
              <a:t>&gt;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15</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begin</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pixOut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4'b1111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4'b1111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4'b1111</a:t>
            </a:r>
            <a:r>
              <a:rPr lang="en" sz="800">
                <a:solidFill>
                  <a:srgbClr val="333333"/>
                </a:solidFill>
                <a:highlight>
                  <a:srgbClr val="FFFFFF"/>
                </a:highlight>
                <a:latin typeface="Verdana"/>
                <a:ea typeface="Verdana"/>
                <a:cs typeface="Verdana"/>
                <a:sym typeface="Verdana"/>
              </a:rPr>
              <a:t>};</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end</a:t>
            </a:r>
            <a:r>
              <a:rPr lang="en" sz="800">
                <a:solidFill>
                  <a:srgbClr val="333333"/>
                </a:solidFill>
                <a:highlight>
                  <a:srgbClr val="FFFFFF"/>
                </a:highlight>
                <a:latin typeface="Verdana"/>
                <a:ea typeface="Verdana"/>
                <a:cs typeface="Verdana"/>
                <a:sym typeface="Verdana"/>
              </a:rPr>
              <a:t>	</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969896"/>
                </a:solidFill>
                <a:highlight>
                  <a:srgbClr val="FFFFFF"/>
                </a:highlight>
                <a:latin typeface="Verdana"/>
                <a:ea typeface="Verdana"/>
                <a:cs typeface="Verdana"/>
                <a:sym typeface="Verdana"/>
              </a:rPr>
              <a:t>//otherwise (0 &lt; pixel &lt; 15) we return the value of the pixel. Note here we use the grayscale pixel value (Y), </a:t>
            </a:r>
          </a:p>
          <a:p>
            <a:pPr indent="0" lvl="0" marL="1828800" rtl="0">
              <a:lnSpc>
                <a:spcPct val="142857"/>
              </a:lnSpc>
              <a:spcBef>
                <a:spcPts val="0"/>
              </a:spcBef>
              <a:spcAft>
                <a:spcPts val="0"/>
              </a:spcAft>
              <a:buNone/>
            </a:pPr>
            <a:r>
              <a:rPr lang="en" sz="800">
                <a:solidFill>
                  <a:srgbClr val="969896"/>
                </a:solidFill>
                <a:highlight>
                  <a:srgbClr val="FFFFFF"/>
                </a:highlight>
                <a:latin typeface="Verdana"/>
                <a:ea typeface="Verdana"/>
                <a:cs typeface="Verdana"/>
                <a:sym typeface="Verdana"/>
              </a:rPr>
              <a:t>// which is 4 bits, for R, G, and B	</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else</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begin</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pixOut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{tempOut[</a:t>
            </a:r>
            <a:r>
              <a:rPr lang="en" sz="800">
                <a:solidFill>
                  <a:srgbClr val="0086B3"/>
                </a:solidFill>
                <a:highlight>
                  <a:srgbClr val="FFFFFF"/>
                </a:highlight>
                <a:latin typeface="Verdana"/>
                <a:ea typeface="Verdana"/>
                <a:cs typeface="Verdana"/>
                <a:sym typeface="Verdana"/>
              </a:rPr>
              <a:t>3</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],tempOut[</a:t>
            </a:r>
            <a:r>
              <a:rPr lang="en" sz="800">
                <a:solidFill>
                  <a:srgbClr val="0086B3"/>
                </a:solidFill>
                <a:highlight>
                  <a:srgbClr val="FFFFFF"/>
                </a:highlight>
                <a:latin typeface="Verdana"/>
                <a:ea typeface="Verdana"/>
                <a:cs typeface="Verdana"/>
                <a:sym typeface="Verdana"/>
              </a:rPr>
              <a:t>3</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],tempOut[</a:t>
            </a:r>
            <a:r>
              <a:rPr lang="en" sz="800">
                <a:solidFill>
                  <a:srgbClr val="0086B3"/>
                </a:solidFill>
                <a:highlight>
                  <a:srgbClr val="FFFFFF"/>
                </a:highlight>
                <a:latin typeface="Verdana"/>
                <a:ea typeface="Verdana"/>
                <a:cs typeface="Verdana"/>
                <a:sym typeface="Verdana"/>
              </a:rPr>
              <a:t>3</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end</a:t>
            </a:r>
            <a:r>
              <a:rPr lang="en" sz="800">
                <a:solidFill>
                  <a:srgbClr val="333333"/>
                </a:solidFill>
                <a:highlight>
                  <a:srgbClr val="FFFFFF"/>
                </a:highlight>
                <a:latin typeface="Verdana"/>
                <a:ea typeface="Verdana"/>
                <a:cs typeface="Verdana"/>
                <a:sym typeface="Verdana"/>
              </a:rPr>
              <a:t>	</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end</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969896"/>
                </a:solidFill>
                <a:highlight>
                  <a:srgbClr val="FFFFFF"/>
                </a:highlight>
                <a:latin typeface="Verdana"/>
                <a:ea typeface="Verdana"/>
                <a:cs typeface="Verdana"/>
                <a:sym typeface="Verdana"/>
              </a:rPr>
              <a:t>// otherwise output a black pixel (should result in black rows for first and last rows of processed image</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else</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pixOut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4'b0000</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4'b0000</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4'b0000</a:t>
            </a:r>
            <a:r>
              <a:rPr lang="en" sz="800">
                <a:solidFill>
                  <a:srgbClr val="333333"/>
                </a:solidFill>
                <a:highlight>
                  <a:srgbClr val="FFFFFF"/>
                </a:highlight>
                <a:latin typeface="Verdana"/>
                <a:ea typeface="Verdana"/>
                <a:cs typeface="Verdana"/>
                <a:sym typeface="Verdana"/>
              </a:rPr>
              <a:t>};</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end</a:t>
            </a:r>
          </a:p>
          <a:p>
            <a:pPr indent="0" lvl="0" marL="914400" rtl="0">
              <a:spcBef>
                <a:spcPts val="0"/>
              </a:spcBef>
              <a:buNone/>
            </a:pPr>
            <a:r>
              <a:t/>
            </a:r>
            <a:endParaRPr sz="800"/>
          </a:p>
          <a:p>
            <a:pPr lvl="0" rtl="0">
              <a:lnSpc>
                <a:spcPct val="142857"/>
              </a:lnSpc>
              <a:spcBef>
                <a:spcPts val="0"/>
              </a:spcBef>
              <a:spcAft>
                <a:spcPts val="0"/>
              </a:spcAft>
              <a:buNone/>
            </a:pPr>
            <a:r>
              <a:t/>
            </a:r>
            <a:endParaRPr sz="800">
              <a:solidFill>
                <a:srgbClr val="A71D5D"/>
              </a:solidFill>
              <a:highlight>
                <a:srgbClr val="FFFFFF"/>
              </a:highlight>
              <a:latin typeface="Verdana"/>
              <a:ea typeface="Verdana"/>
              <a:cs typeface="Verdana"/>
              <a:sym typeface="Verdana"/>
            </a:endParaRPr>
          </a:p>
          <a:p>
            <a:pPr lvl="0" rtl="0">
              <a:lnSpc>
                <a:spcPct val="142857"/>
              </a:lnSpc>
              <a:spcBef>
                <a:spcPts val="0"/>
              </a:spcBef>
              <a:spcAft>
                <a:spcPts val="0"/>
              </a:spcAft>
              <a:buNone/>
            </a:pPr>
            <a:r>
              <a:t/>
            </a:r>
            <a:endParaRPr sz="900">
              <a:solidFill>
                <a:srgbClr val="333333"/>
              </a:solidFill>
              <a:highlight>
                <a:srgbClr val="FFFFFF"/>
              </a:highlight>
              <a:latin typeface="Verdana"/>
              <a:ea typeface="Verdana"/>
              <a:cs typeface="Verdana"/>
              <a:sym typeface="Verdana"/>
            </a:endParaRPr>
          </a:p>
          <a:p>
            <a:pPr lvl="0" rtl="0">
              <a:lnSpc>
                <a:spcPct val="142857"/>
              </a:lnSpc>
              <a:spcBef>
                <a:spcPts val="0"/>
              </a:spcBef>
              <a:spcAft>
                <a:spcPts val="0"/>
              </a:spcAft>
              <a:buNone/>
            </a:pPr>
            <a:r>
              <a:rPr lang="en" sz="900">
                <a:solidFill>
                  <a:srgbClr val="333333"/>
                </a:solidFill>
                <a:highlight>
                  <a:srgbClr val="FFFFFF"/>
                </a:highlight>
                <a:latin typeface="Verdana"/>
                <a:ea typeface="Verdana"/>
                <a:cs typeface="Verdana"/>
                <a:sym typeface="Verdana"/>
              </a:rPr>
              <a:t>	 </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sp>
        <p:nvSpPr>
          <p:cNvPr id="248" name="Shape 248"/>
          <p:cNvSpPr txBox="1"/>
          <p:nvPr>
            <p:ph type="title"/>
          </p:nvPr>
        </p:nvSpPr>
        <p:spPr>
          <a:xfrm>
            <a:off x="194175" y="168500"/>
            <a:ext cx="8520600" cy="707400"/>
          </a:xfrm>
          <a:prstGeom prst="rect">
            <a:avLst/>
          </a:prstGeom>
        </p:spPr>
        <p:txBody>
          <a:bodyPr anchorCtr="0" anchor="t" bIns="91425" lIns="91425" rIns="91425" tIns="91425">
            <a:noAutofit/>
          </a:bodyPr>
          <a:lstStyle/>
          <a:p>
            <a:pPr lvl="0">
              <a:spcBef>
                <a:spcPts val="0"/>
              </a:spcBef>
              <a:buNone/>
            </a:pPr>
            <a:r>
              <a:rPr lang="en"/>
              <a:t>Character Segmentation - Dynamic Implementation</a:t>
            </a:r>
          </a:p>
        </p:txBody>
      </p:sp>
      <p:sp>
        <p:nvSpPr>
          <p:cNvPr id="249" name="Shape 249"/>
          <p:cNvSpPr txBox="1"/>
          <p:nvPr/>
        </p:nvSpPr>
        <p:spPr>
          <a:xfrm>
            <a:off x="353200" y="1032675"/>
            <a:ext cx="8520600" cy="707400"/>
          </a:xfrm>
          <a:prstGeom prst="rect">
            <a:avLst/>
          </a:prstGeom>
          <a:noFill/>
          <a:ln>
            <a:noFill/>
          </a:ln>
        </p:spPr>
        <p:txBody>
          <a:bodyPr anchorCtr="0" anchor="t" bIns="91425" lIns="91425" rIns="91425" tIns="91425">
            <a:noAutofit/>
          </a:bodyPr>
          <a:lstStyle/>
          <a:p>
            <a:pPr lvl="0" rtl="0">
              <a:spcBef>
                <a:spcPts val="0"/>
              </a:spcBef>
              <a:buNone/>
            </a:pPr>
            <a:r>
              <a:t/>
            </a:r>
            <a:endParaRPr b="1" sz="3600">
              <a:solidFill>
                <a:srgbClr val="EF6C00"/>
              </a:solidFill>
              <a:latin typeface="PT Sans Narrow"/>
              <a:ea typeface="PT Sans Narrow"/>
              <a:cs typeface="PT Sans Narrow"/>
              <a:sym typeface="PT Sans Narrow"/>
            </a:endParaRPr>
          </a:p>
        </p:txBody>
      </p:sp>
      <p:sp>
        <p:nvSpPr>
          <p:cNvPr id="250" name="Shape 250"/>
          <p:cNvSpPr txBox="1"/>
          <p:nvPr/>
        </p:nvSpPr>
        <p:spPr>
          <a:xfrm>
            <a:off x="194175" y="1032675"/>
            <a:ext cx="5357100" cy="3302700"/>
          </a:xfrm>
          <a:prstGeom prst="rect">
            <a:avLst/>
          </a:prstGeom>
          <a:noFill/>
          <a:ln>
            <a:noFill/>
          </a:ln>
        </p:spPr>
        <p:txBody>
          <a:bodyPr anchorCtr="0" anchor="t" bIns="91425" lIns="91425" rIns="91425" tIns="91425">
            <a:noAutofit/>
          </a:bodyPr>
          <a:lstStyle/>
          <a:p>
            <a:pPr indent="-342900" lvl="0" marL="457200" marR="0" rtl="0" algn="l">
              <a:lnSpc>
                <a:spcPct val="115000"/>
              </a:lnSpc>
              <a:spcBef>
                <a:spcPts val="0"/>
              </a:spcBef>
              <a:spcAft>
                <a:spcPts val="1600"/>
              </a:spcAft>
              <a:buClr>
                <a:srgbClr val="695D46"/>
              </a:buClr>
              <a:buSzPct val="100000"/>
              <a:buFont typeface="Open Sans"/>
              <a:buChar char="●"/>
            </a:pPr>
            <a:r>
              <a:rPr lang="en" sz="1800">
                <a:solidFill>
                  <a:srgbClr val="695D46"/>
                </a:solidFill>
                <a:latin typeface="Open Sans"/>
                <a:ea typeface="Open Sans"/>
                <a:cs typeface="Open Sans"/>
                <a:sym typeface="Open Sans"/>
              </a:rPr>
              <a:t>For every frame being streamed in, a horizontal and vertical projection of the number of white pixels is counted</a:t>
            </a:r>
          </a:p>
          <a:p>
            <a:pPr indent="-342900" lvl="0" marL="457200" marR="0" rtl="0" algn="l">
              <a:lnSpc>
                <a:spcPct val="115000"/>
              </a:lnSpc>
              <a:spcBef>
                <a:spcPts val="0"/>
              </a:spcBef>
              <a:spcAft>
                <a:spcPts val="1600"/>
              </a:spcAft>
              <a:buClr>
                <a:srgbClr val="695D46"/>
              </a:buClr>
              <a:buSzPct val="100000"/>
              <a:buFont typeface="Open Sans"/>
              <a:buChar char="●"/>
            </a:pPr>
            <a:r>
              <a:rPr lang="en" sz="1800">
                <a:solidFill>
                  <a:srgbClr val="695D46"/>
                </a:solidFill>
                <a:latin typeface="Open Sans"/>
                <a:ea typeface="Open Sans"/>
                <a:cs typeface="Open Sans"/>
                <a:sym typeface="Open Sans"/>
              </a:rPr>
              <a:t>Using the projection, a decision can be made on where to split the frame into segmented images</a:t>
            </a:r>
          </a:p>
          <a:p>
            <a:pPr indent="-342900" lvl="0" marL="457200" marR="0" rtl="0" algn="l">
              <a:lnSpc>
                <a:spcPct val="115000"/>
              </a:lnSpc>
              <a:spcBef>
                <a:spcPts val="0"/>
              </a:spcBef>
              <a:spcAft>
                <a:spcPts val="1600"/>
              </a:spcAft>
              <a:buClr>
                <a:srgbClr val="695D46"/>
              </a:buClr>
              <a:buSzPct val="100000"/>
              <a:buFont typeface="Open Sans"/>
              <a:buChar char="●"/>
            </a:pPr>
            <a:r>
              <a:rPr lang="en" sz="1800">
                <a:solidFill>
                  <a:srgbClr val="695D46"/>
                </a:solidFill>
                <a:latin typeface="Open Sans"/>
                <a:ea typeface="Open Sans"/>
                <a:cs typeface="Open Sans"/>
                <a:sym typeface="Open Sans"/>
              </a:rPr>
              <a:t>OCR can then be implemented on each segment</a:t>
            </a:r>
          </a:p>
        </p:txBody>
      </p:sp>
      <p:pic>
        <p:nvPicPr>
          <p:cNvPr id="251" name="Shape 251"/>
          <p:cNvPicPr preferRelativeResize="0"/>
          <p:nvPr/>
        </p:nvPicPr>
        <p:blipFill>
          <a:blip r:embed="rId3">
            <a:alphaModFix/>
          </a:blip>
          <a:stretch>
            <a:fillRect/>
          </a:stretch>
        </p:blipFill>
        <p:spPr>
          <a:xfrm>
            <a:off x="6188150" y="875900"/>
            <a:ext cx="2685650" cy="3046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sp>
        <p:nvSpPr>
          <p:cNvPr id="256" name="Shape 256"/>
          <p:cNvSpPr txBox="1"/>
          <p:nvPr>
            <p:ph type="title"/>
          </p:nvPr>
        </p:nvSpPr>
        <p:spPr>
          <a:xfrm>
            <a:off x="311700" y="168200"/>
            <a:ext cx="8520600" cy="707400"/>
          </a:xfrm>
          <a:prstGeom prst="rect">
            <a:avLst/>
          </a:prstGeom>
        </p:spPr>
        <p:txBody>
          <a:bodyPr anchorCtr="0" anchor="t" bIns="91425" lIns="91425" rIns="91425" tIns="91425">
            <a:noAutofit/>
          </a:bodyPr>
          <a:lstStyle/>
          <a:p>
            <a:pPr lvl="0" rtl="0">
              <a:spcBef>
                <a:spcPts val="0"/>
              </a:spcBef>
              <a:buNone/>
            </a:pPr>
            <a:r>
              <a:rPr lang="en"/>
              <a:t>Character Segmentation - Simplified Implementation</a:t>
            </a:r>
          </a:p>
        </p:txBody>
      </p:sp>
      <p:pic>
        <p:nvPicPr>
          <p:cNvPr id="257" name="Shape 257"/>
          <p:cNvPicPr preferRelativeResize="0"/>
          <p:nvPr/>
        </p:nvPicPr>
        <p:blipFill>
          <a:blip r:embed="rId3">
            <a:alphaModFix/>
          </a:blip>
          <a:stretch>
            <a:fillRect/>
          </a:stretch>
        </p:blipFill>
        <p:spPr>
          <a:xfrm>
            <a:off x="5756474" y="2881625"/>
            <a:ext cx="2958900" cy="1679600"/>
          </a:xfrm>
          <a:prstGeom prst="rect">
            <a:avLst/>
          </a:prstGeom>
          <a:noFill/>
          <a:ln>
            <a:noFill/>
          </a:ln>
        </p:spPr>
      </p:pic>
      <p:sp>
        <p:nvSpPr>
          <p:cNvPr id="258" name="Shape 258"/>
          <p:cNvSpPr txBox="1"/>
          <p:nvPr/>
        </p:nvSpPr>
        <p:spPr>
          <a:xfrm>
            <a:off x="283450" y="1362275"/>
            <a:ext cx="5115900" cy="2924100"/>
          </a:xfrm>
          <a:prstGeom prst="rect">
            <a:avLst/>
          </a:prstGeom>
          <a:noFill/>
          <a:ln>
            <a:noFill/>
          </a:ln>
        </p:spPr>
        <p:txBody>
          <a:bodyPr anchorCtr="0" anchor="t" bIns="91425" lIns="91425" rIns="91425" tIns="91425">
            <a:noAutofit/>
          </a:bodyPr>
          <a:lstStyle/>
          <a:p>
            <a:pPr indent="-342900" lvl="0" marL="457200" rtl="0">
              <a:spcBef>
                <a:spcPts val="0"/>
              </a:spcBef>
              <a:buClr>
                <a:schemeClr val="dk2"/>
              </a:buClr>
              <a:buSzPct val="100000"/>
              <a:buFont typeface="Open Sans"/>
              <a:buChar char="●"/>
            </a:pPr>
            <a:r>
              <a:rPr lang="en" sz="1800">
                <a:solidFill>
                  <a:schemeClr val="dk2"/>
                </a:solidFill>
                <a:latin typeface="Open Sans"/>
                <a:ea typeface="Open Sans"/>
                <a:cs typeface="Open Sans"/>
                <a:sym typeface="Open Sans"/>
              </a:rPr>
              <a:t>Due to time constraints we implemented a simplified character segmentation: </a:t>
            </a:r>
          </a:p>
          <a:p>
            <a:pPr indent="0" lvl="0" marL="457200" rtl="0">
              <a:spcBef>
                <a:spcPts val="0"/>
              </a:spcBef>
              <a:buNone/>
            </a:pPr>
            <a:r>
              <a:t/>
            </a:r>
            <a:endParaRPr sz="1800">
              <a:solidFill>
                <a:schemeClr val="dk2"/>
              </a:solidFill>
              <a:latin typeface="Open Sans"/>
              <a:ea typeface="Open Sans"/>
              <a:cs typeface="Open Sans"/>
              <a:sym typeface="Open Sans"/>
            </a:endParaRPr>
          </a:p>
          <a:p>
            <a:pPr indent="-342900" lvl="1" marL="914400" rtl="0">
              <a:spcBef>
                <a:spcPts val="0"/>
              </a:spcBef>
              <a:buClr>
                <a:schemeClr val="dk2"/>
              </a:buClr>
              <a:buSzPct val="100000"/>
              <a:buFont typeface="Open Sans"/>
              <a:buChar char="○"/>
            </a:pPr>
            <a:r>
              <a:rPr lang="en" sz="1800">
                <a:solidFill>
                  <a:schemeClr val="dk2"/>
                </a:solidFill>
                <a:latin typeface="Open Sans"/>
                <a:ea typeface="Open Sans"/>
                <a:cs typeface="Open Sans"/>
                <a:sym typeface="Open Sans"/>
              </a:rPr>
              <a:t>The license plate was assumed to be a fixed size and distance from the camera. </a:t>
            </a:r>
          </a:p>
          <a:p>
            <a:pPr indent="0" lvl="0" marL="457200" rtl="0">
              <a:spcBef>
                <a:spcPts val="0"/>
              </a:spcBef>
              <a:buNone/>
            </a:pPr>
            <a:r>
              <a:t/>
            </a:r>
            <a:endParaRPr sz="1800">
              <a:solidFill>
                <a:schemeClr val="dk2"/>
              </a:solidFill>
              <a:latin typeface="Open Sans"/>
              <a:ea typeface="Open Sans"/>
              <a:cs typeface="Open Sans"/>
              <a:sym typeface="Open Sans"/>
            </a:endParaRPr>
          </a:p>
          <a:p>
            <a:pPr indent="-342900" lvl="1" marL="914400" rtl="0">
              <a:spcBef>
                <a:spcPts val="0"/>
              </a:spcBef>
              <a:buClr>
                <a:schemeClr val="dk2"/>
              </a:buClr>
              <a:buSzPct val="100000"/>
              <a:buFont typeface="Open Sans"/>
              <a:buChar char="○"/>
            </a:pPr>
            <a:r>
              <a:rPr lang="en" sz="1800">
                <a:solidFill>
                  <a:schemeClr val="dk2"/>
                </a:solidFill>
                <a:latin typeface="Open Sans"/>
                <a:ea typeface="Open Sans"/>
                <a:cs typeface="Open Sans"/>
                <a:sym typeface="Open Sans"/>
              </a:rPr>
              <a:t>Pixels inside of the segments were retained while pixels outside the segments were made black.</a:t>
            </a:r>
          </a:p>
          <a:p>
            <a:pPr lvl="0">
              <a:spcBef>
                <a:spcPts val="0"/>
              </a:spcBef>
              <a:buNone/>
            </a:pPr>
            <a:r>
              <a:t/>
            </a:r>
            <a:endParaRPr>
              <a:latin typeface="PT Sans Narrow"/>
              <a:ea typeface="PT Sans Narrow"/>
              <a:cs typeface="PT Sans Narrow"/>
              <a:sym typeface="PT Sans Narrow"/>
            </a:endParaRPr>
          </a:p>
        </p:txBody>
      </p:sp>
      <p:pic>
        <p:nvPicPr>
          <p:cNvPr id="259" name="Shape 259"/>
          <p:cNvPicPr preferRelativeResize="0"/>
          <p:nvPr/>
        </p:nvPicPr>
        <p:blipFill>
          <a:blip r:embed="rId4">
            <a:alphaModFix/>
          </a:blip>
          <a:stretch>
            <a:fillRect/>
          </a:stretch>
        </p:blipFill>
        <p:spPr>
          <a:xfrm>
            <a:off x="5756473" y="1362272"/>
            <a:ext cx="2958899" cy="14843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3" name="Shape 263"/>
        <p:cNvGrpSpPr/>
        <p:nvPr/>
      </p:nvGrpSpPr>
      <p:grpSpPr>
        <a:xfrm>
          <a:off x="0" y="0"/>
          <a:ext cx="0" cy="0"/>
          <a:chOff x="0" y="0"/>
          <a:chExt cx="0" cy="0"/>
        </a:xfrm>
      </p:grpSpPr>
      <p:sp>
        <p:nvSpPr>
          <p:cNvPr id="264" name="Shape 264"/>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
              <a:t>Optical Character Recognition (OCR)</a:t>
            </a:r>
          </a:p>
        </p:txBody>
      </p:sp>
      <p:sp>
        <p:nvSpPr>
          <p:cNvPr id="265" name="Shape 265"/>
          <p:cNvSpPr txBox="1"/>
          <p:nvPr>
            <p:ph idx="1" type="body"/>
          </p:nvPr>
        </p:nvSpPr>
        <p:spPr>
          <a:xfrm>
            <a:off x="311700" y="1266325"/>
            <a:ext cx="5827200" cy="3302700"/>
          </a:xfrm>
          <a:prstGeom prst="rect">
            <a:avLst/>
          </a:prstGeom>
        </p:spPr>
        <p:txBody>
          <a:bodyPr anchorCtr="0" anchor="t" bIns="91425" lIns="91425" rIns="91425" tIns="91425">
            <a:noAutofit/>
          </a:bodyPr>
          <a:lstStyle/>
          <a:p>
            <a:pPr indent="-228600" lvl="0" marL="457200" rtl="0">
              <a:spcBef>
                <a:spcPts val="0"/>
              </a:spcBef>
            </a:pPr>
            <a:r>
              <a:rPr lang="en"/>
              <a:t>Currently implemented a quadrant system</a:t>
            </a:r>
          </a:p>
          <a:p>
            <a:pPr indent="-228600" lvl="1" marL="914400" rtl="0">
              <a:spcBef>
                <a:spcPts val="0"/>
              </a:spcBef>
            </a:pPr>
            <a:r>
              <a:rPr lang="en"/>
              <a:t>Add up number of white pixels in each quadrant, and compare them to the pixel count we expect in each quadrant for a specific number.</a:t>
            </a:r>
          </a:p>
          <a:p>
            <a:pPr indent="-228600" lvl="1" marL="914400" rtl="0">
              <a:spcBef>
                <a:spcPts val="0"/>
              </a:spcBef>
            </a:pPr>
            <a:r>
              <a:rPr lang="en"/>
              <a:t>Working...not so well. See video.</a:t>
            </a:r>
          </a:p>
        </p:txBody>
      </p:sp>
      <p:pic>
        <p:nvPicPr>
          <p:cNvPr descr="SegExample.png" id="266" name="Shape 266"/>
          <p:cNvPicPr preferRelativeResize="0"/>
          <p:nvPr/>
        </p:nvPicPr>
        <p:blipFill>
          <a:blip r:embed="rId3">
            <a:alphaModFix/>
          </a:blip>
          <a:stretch>
            <a:fillRect/>
          </a:stretch>
        </p:blipFill>
        <p:spPr>
          <a:xfrm>
            <a:off x="6393143" y="2430368"/>
            <a:ext cx="1273574" cy="2138649"/>
          </a:xfrm>
          <a:prstGeom prst="rect">
            <a:avLst/>
          </a:prstGeom>
          <a:noFill/>
          <a:ln>
            <a:noFill/>
          </a:ln>
        </p:spPr>
      </p:pic>
      <p:pic>
        <p:nvPicPr>
          <p:cNvPr descr="SegExampleEdge.png" id="267" name="Shape 267"/>
          <p:cNvPicPr preferRelativeResize="0"/>
          <p:nvPr/>
        </p:nvPicPr>
        <p:blipFill>
          <a:blip r:embed="rId4">
            <a:alphaModFix/>
          </a:blip>
          <a:stretch>
            <a:fillRect/>
          </a:stretch>
        </p:blipFill>
        <p:spPr>
          <a:xfrm>
            <a:off x="7666725" y="2430374"/>
            <a:ext cx="1302750" cy="2138649"/>
          </a:xfrm>
          <a:prstGeom prst="rect">
            <a:avLst/>
          </a:prstGeom>
          <a:noFill/>
          <a:ln>
            <a:noFill/>
          </a:ln>
        </p:spPr>
      </p:pic>
      <p:pic>
        <p:nvPicPr>
          <p:cNvPr id="268" name="Shape 268"/>
          <p:cNvPicPr preferRelativeResize="0"/>
          <p:nvPr/>
        </p:nvPicPr>
        <p:blipFill>
          <a:blip r:embed="rId5">
            <a:alphaModFix/>
          </a:blip>
          <a:stretch>
            <a:fillRect/>
          </a:stretch>
        </p:blipFill>
        <p:spPr>
          <a:xfrm>
            <a:off x="1241699" y="3783649"/>
            <a:ext cx="3122499" cy="9005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2" name="Shape 272"/>
        <p:cNvGrpSpPr/>
        <p:nvPr/>
      </p:nvGrpSpPr>
      <p:grpSpPr>
        <a:xfrm>
          <a:off x="0" y="0"/>
          <a:ext cx="0" cy="0"/>
          <a:chOff x="0" y="0"/>
          <a:chExt cx="0" cy="0"/>
        </a:xfrm>
      </p:grpSpPr>
      <p:sp>
        <p:nvSpPr>
          <p:cNvPr id="273" name="Shape 273"/>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Continuing Efforts</a:t>
            </a:r>
          </a:p>
        </p:txBody>
      </p:sp>
      <p:sp>
        <p:nvSpPr>
          <p:cNvPr id="274" name="Shape 274"/>
          <p:cNvSpPr txBox="1"/>
          <p:nvPr>
            <p:ph idx="1" type="body"/>
          </p:nvPr>
        </p:nvSpPr>
        <p:spPr>
          <a:xfrm>
            <a:off x="311700" y="1313425"/>
            <a:ext cx="8520600" cy="3302700"/>
          </a:xfrm>
          <a:prstGeom prst="rect">
            <a:avLst/>
          </a:prstGeom>
        </p:spPr>
        <p:txBody>
          <a:bodyPr anchorCtr="0" anchor="t" bIns="91425" lIns="91425" rIns="91425" tIns="91425">
            <a:noAutofit/>
          </a:bodyPr>
          <a:lstStyle/>
          <a:p>
            <a:pPr indent="-228600" lvl="0" marL="457200" rtl="0">
              <a:spcBef>
                <a:spcPts val="0"/>
              </a:spcBef>
            </a:pPr>
            <a:r>
              <a:rPr lang="en"/>
              <a:t>Improving OCR for the demonstration on 12/12.</a:t>
            </a:r>
          </a:p>
          <a:p>
            <a:pPr indent="-228600" lvl="1" marL="914400" rtl="0">
              <a:spcBef>
                <a:spcPts val="0"/>
              </a:spcBef>
            </a:pPr>
            <a:r>
              <a:rPr lang="en"/>
              <a:t>Piping segmented frame to CPU for recognition. </a:t>
            </a:r>
          </a:p>
          <a:p>
            <a:pPr indent="-228600" lvl="0" marL="457200">
              <a:spcBef>
                <a:spcPts val="0"/>
              </a:spcBef>
            </a:pPr>
            <a:r>
              <a:rPr lang="en"/>
              <a:t>Get second filter working</a:t>
            </a:r>
          </a:p>
        </p:txBody>
      </p:sp>
      <p:pic>
        <p:nvPicPr>
          <p:cNvPr id="275" name="Shape 275"/>
          <p:cNvPicPr preferRelativeResize="0"/>
          <p:nvPr/>
        </p:nvPicPr>
        <p:blipFill>
          <a:blip r:embed="rId3">
            <a:alphaModFix/>
          </a:blip>
          <a:stretch>
            <a:fillRect/>
          </a:stretch>
        </p:blipFill>
        <p:spPr>
          <a:xfrm>
            <a:off x="1907425" y="2858600"/>
            <a:ext cx="5021299" cy="21410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9" name="Shape 279"/>
        <p:cNvGrpSpPr/>
        <p:nvPr/>
      </p:nvGrpSpPr>
      <p:grpSpPr>
        <a:xfrm>
          <a:off x="0" y="0"/>
          <a:ext cx="0" cy="0"/>
          <a:chOff x="0" y="0"/>
          <a:chExt cx="0" cy="0"/>
        </a:xfrm>
      </p:grpSpPr>
      <p:sp>
        <p:nvSpPr>
          <p:cNvPr id="280" name="Shape 280"/>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Design Tradeoffs</a:t>
            </a:r>
          </a:p>
        </p:txBody>
      </p:sp>
      <p:sp>
        <p:nvSpPr>
          <p:cNvPr id="281" name="Shape 281"/>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a:spcBef>
                <a:spcPts val="0"/>
              </a:spcBef>
            </a:pPr>
            <a:r>
              <a:rPr lang="en"/>
              <a:t>Some loss of complexity </a:t>
            </a:r>
          </a:p>
          <a:p>
            <a:pPr indent="-228600" lvl="1" marL="914400" rtl="0">
              <a:spcBef>
                <a:spcPts val="0"/>
              </a:spcBef>
            </a:pPr>
            <a:r>
              <a:rPr lang="en"/>
              <a:t>Real time segmentations -&gt; hard coded segmentation</a:t>
            </a:r>
          </a:p>
          <a:p>
            <a:pPr indent="-228600" lvl="0" marL="457200">
              <a:spcBef>
                <a:spcPts val="0"/>
              </a:spcBef>
            </a:pPr>
            <a:r>
              <a:rPr lang="en"/>
              <a:t>Loss of generalization</a:t>
            </a:r>
          </a:p>
          <a:p>
            <a:pPr indent="-228600" lvl="1" marL="914400" rtl="0">
              <a:spcBef>
                <a:spcPts val="0"/>
              </a:spcBef>
            </a:pPr>
            <a:r>
              <a:rPr lang="en"/>
              <a:t>Plate needs to be of certain size and distance from camera, only numbers recognizable</a:t>
            </a:r>
          </a:p>
          <a:p>
            <a:pPr indent="-228600" lvl="0" marL="457200" rtl="0">
              <a:spcBef>
                <a:spcPts val="0"/>
              </a:spcBef>
            </a:pPr>
            <a:r>
              <a:rPr lang="en"/>
              <a:t>Gain of basic functionality of design, proof of concept</a:t>
            </a:r>
          </a:p>
          <a:p>
            <a:pPr lvl="0">
              <a:spcBef>
                <a:spcPts val="0"/>
              </a:spcBef>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5" name="Shape 285"/>
        <p:cNvGrpSpPr/>
        <p:nvPr/>
      </p:nvGrpSpPr>
      <p:grpSpPr>
        <a:xfrm>
          <a:off x="0" y="0"/>
          <a:ext cx="0" cy="0"/>
          <a:chOff x="0" y="0"/>
          <a:chExt cx="0" cy="0"/>
        </a:xfrm>
      </p:grpSpPr>
      <p:sp>
        <p:nvSpPr>
          <p:cNvPr id="286" name="Shape 286"/>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Characterization (Timing, Area)</a:t>
            </a:r>
          </a:p>
        </p:txBody>
      </p:sp>
      <p:sp>
        <p:nvSpPr>
          <p:cNvPr id="287" name="Shape 287"/>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rtl="0">
              <a:spcBef>
                <a:spcPts val="0"/>
              </a:spcBef>
              <a:buChar char="●"/>
            </a:pPr>
            <a:r>
              <a:rPr lang="en"/>
              <a:t>Minimum period: 18.322ns (Max Freq. 53.579MHz)</a:t>
            </a:r>
          </a:p>
          <a:p>
            <a:pPr indent="-228600" lvl="0" marL="457200" rtl="0">
              <a:spcBef>
                <a:spcPts val="0"/>
              </a:spcBef>
              <a:buChar char="●"/>
            </a:pPr>
            <a:r>
              <a:rPr lang="en"/>
              <a:t>944 Registers used (~1% utilization)</a:t>
            </a:r>
          </a:p>
          <a:p>
            <a:pPr indent="-228600" lvl="0" marL="457200" rtl="0">
              <a:spcBef>
                <a:spcPts val="0"/>
              </a:spcBef>
              <a:buChar char="●"/>
            </a:pPr>
            <a:r>
              <a:rPr lang="en"/>
              <a:t>1,373 LUTs used (~2% utilization)</a:t>
            </a:r>
          </a:p>
          <a:p>
            <a:pPr indent="-228600" lvl="0" marL="457200">
              <a:spcBef>
                <a:spcPts val="0"/>
              </a:spcBef>
              <a:buChar char="●"/>
            </a:pPr>
            <a:r>
              <a:rPr lang="en"/>
              <a:t># RAMB36E1(block ram)/FIFO36E1s used 103 (~73%)</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1" name="Shape 291"/>
        <p:cNvGrpSpPr/>
        <p:nvPr/>
      </p:nvGrpSpPr>
      <p:grpSpPr>
        <a:xfrm>
          <a:off x="0" y="0"/>
          <a:ext cx="0" cy="0"/>
          <a:chOff x="0" y="0"/>
          <a:chExt cx="0" cy="0"/>
        </a:xfrm>
      </p:grpSpPr>
      <p:sp>
        <p:nvSpPr>
          <p:cNvPr id="292" name="Shape 292"/>
          <p:cNvSpPr txBox="1"/>
          <p:nvPr>
            <p:ph type="title"/>
          </p:nvPr>
        </p:nvSpPr>
        <p:spPr>
          <a:xfrm>
            <a:off x="311700" y="409050"/>
            <a:ext cx="8520600" cy="707400"/>
          </a:xfrm>
          <a:prstGeom prst="rect">
            <a:avLst/>
          </a:prstGeom>
        </p:spPr>
        <p:txBody>
          <a:bodyPr anchorCtr="0" anchor="t" bIns="91425" lIns="91425" rIns="91425" tIns="91425">
            <a:noAutofit/>
          </a:bodyPr>
          <a:lstStyle/>
          <a:p>
            <a:pPr lvl="0" rtl="0">
              <a:spcBef>
                <a:spcPts val="0"/>
              </a:spcBef>
              <a:buNone/>
            </a:pPr>
            <a:r>
              <a:rPr lang="en"/>
              <a:t>Challenges</a:t>
            </a:r>
          </a:p>
        </p:txBody>
      </p:sp>
      <p:sp>
        <p:nvSpPr>
          <p:cNvPr id="293" name="Shape 293"/>
          <p:cNvSpPr txBox="1"/>
          <p:nvPr>
            <p:ph idx="1" type="body"/>
          </p:nvPr>
        </p:nvSpPr>
        <p:spPr>
          <a:xfrm>
            <a:off x="311700" y="1020550"/>
            <a:ext cx="5652000" cy="3302700"/>
          </a:xfrm>
          <a:prstGeom prst="rect">
            <a:avLst/>
          </a:prstGeom>
        </p:spPr>
        <p:txBody>
          <a:bodyPr anchorCtr="0" anchor="t" bIns="91425" lIns="91425" rIns="91425" tIns="91425">
            <a:noAutofit/>
          </a:bodyPr>
          <a:lstStyle/>
          <a:p>
            <a:pPr indent="-228600" lvl="0" marL="457200" rtl="0">
              <a:spcBef>
                <a:spcPts val="0"/>
              </a:spcBef>
            </a:pPr>
            <a:r>
              <a:rPr b="1" lang="en"/>
              <a:t>Noise</a:t>
            </a:r>
          </a:p>
          <a:p>
            <a:pPr indent="-228600" lvl="1" marL="914400" rtl="0">
              <a:spcBef>
                <a:spcPts val="0"/>
              </a:spcBef>
            </a:pPr>
            <a:r>
              <a:rPr lang="en"/>
              <a:t>Lighting has a large impact on noise in windowed frames. </a:t>
            </a:r>
          </a:p>
          <a:p>
            <a:pPr indent="-228600" lvl="1" marL="914400" rtl="0">
              <a:spcBef>
                <a:spcPts val="0"/>
              </a:spcBef>
            </a:pPr>
            <a:r>
              <a:rPr lang="en"/>
              <a:t>Noise makes comparison in OCR difficult due to discrepancies between sampled data and reference data</a:t>
            </a:r>
          </a:p>
          <a:p>
            <a:pPr indent="-228600" lvl="0" marL="457200" rtl="0">
              <a:spcBef>
                <a:spcPts val="0"/>
              </a:spcBef>
            </a:pPr>
            <a:r>
              <a:rPr b="1" lang="en"/>
              <a:t>Timing </a:t>
            </a:r>
            <a:r>
              <a:rPr lang="en"/>
              <a:t>- making sure everything synced correctly with VGA</a:t>
            </a:r>
          </a:p>
          <a:p>
            <a:pPr indent="-228600" lvl="1" marL="914400" rtl="0">
              <a:spcBef>
                <a:spcPts val="0"/>
              </a:spcBef>
            </a:pPr>
            <a:r>
              <a:rPr lang="en"/>
              <a:t>Hsync/Vsync/Active Area</a:t>
            </a:r>
          </a:p>
          <a:p>
            <a:pPr indent="-228600" lvl="0" marL="457200" rtl="0">
              <a:spcBef>
                <a:spcPts val="0"/>
              </a:spcBef>
            </a:pPr>
            <a:r>
              <a:rPr b="1" lang="en"/>
              <a:t>Time</a:t>
            </a:r>
          </a:p>
          <a:p>
            <a:pPr indent="-228600" lvl="1" marL="914400" rtl="0">
              <a:spcBef>
                <a:spcPts val="0"/>
              </a:spcBef>
            </a:pPr>
            <a:r>
              <a:rPr lang="en"/>
              <a:t>Would like to expand on certain features (segmentation, OCR), but difficult to implement a complex design in time allowed</a:t>
            </a:r>
          </a:p>
          <a:p>
            <a:pPr indent="-228600" lvl="1" marL="914400" rtl="0">
              <a:spcBef>
                <a:spcPts val="0"/>
              </a:spcBef>
            </a:pPr>
            <a:r>
              <a:rPr lang="en"/>
              <a:t>Board breakdown</a:t>
            </a:r>
          </a:p>
        </p:txBody>
      </p:sp>
      <p:pic>
        <p:nvPicPr>
          <p:cNvPr id="294" name="Shape 294"/>
          <p:cNvPicPr preferRelativeResize="0"/>
          <p:nvPr/>
        </p:nvPicPr>
        <p:blipFill>
          <a:blip r:embed="rId3">
            <a:alphaModFix/>
          </a:blip>
          <a:stretch>
            <a:fillRect/>
          </a:stretch>
        </p:blipFill>
        <p:spPr>
          <a:xfrm>
            <a:off x="5822300" y="489875"/>
            <a:ext cx="2860650" cy="1234200"/>
          </a:xfrm>
          <a:prstGeom prst="rect">
            <a:avLst/>
          </a:prstGeom>
          <a:noFill/>
          <a:ln>
            <a:noFill/>
          </a:ln>
        </p:spPr>
      </p:pic>
      <p:pic>
        <p:nvPicPr>
          <p:cNvPr id="295" name="Shape 295"/>
          <p:cNvPicPr preferRelativeResize="0"/>
          <p:nvPr/>
        </p:nvPicPr>
        <p:blipFill rotWithShape="1">
          <a:blip r:embed="rId4">
            <a:alphaModFix/>
          </a:blip>
          <a:srcRect b="17878" l="0" r="10562" t="23750"/>
          <a:stretch/>
        </p:blipFill>
        <p:spPr>
          <a:xfrm>
            <a:off x="6034150" y="2167700"/>
            <a:ext cx="2436949" cy="927575"/>
          </a:xfrm>
          <a:prstGeom prst="rect">
            <a:avLst/>
          </a:prstGeom>
          <a:noFill/>
          <a:ln>
            <a:noFill/>
          </a:ln>
        </p:spPr>
      </p:pic>
      <p:pic>
        <p:nvPicPr>
          <p:cNvPr id="296" name="Shape 296"/>
          <p:cNvPicPr preferRelativeResize="0"/>
          <p:nvPr/>
        </p:nvPicPr>
        <p:blipFill rotWithShape="1">
          <a:blip r:embed="rId5">
            <a:alphaModFix/>
          </a:blip>
          <a:srcRect b="26828" l="11095" r="0" t="28671"/>
          <a:stretch/>
        </p:blipFill>
        <p:spPr>
          <a:xfrm>
            <a:off x="5995375" y="3608575"/>
            <a:ext cx="2944800" cy="962949"/>
          </a:xfrm>
          <a:prstGeom prst="rect">
            <a:avLst/>
          </a:prstGeom>
          <a:noFill/>
          <a:ln>
            <a:noFill/>
          </a:ln>
        </p:spPr>
      </p:pic>
      <p:sp>
        <p:nvSpPr>
          <p:cNvPr id="297" name="Shape 297"/>
          <p:cNvSpPr txBox="1"/>
          <p:nvPr/>
        </p:nvSpPr>
        <p:spPr>
          <a:xfrm>
            <a:off x="5963525" y="1530075"/>
            <a:ext cx="3453000" cy="402900"/>
          </a:xfrm>
          <a:prstGeom prst="rect">
            <a:avLst/>
          </a:prstGeom>
          <a:noFill/>
          <a:ln>
            <a:noFill/>
          </a:ln>
        </p:spPr>
        <p:txBody>
          <a:bodyPr anchorCtr="0" anchor="t" bIns="91425" lIns="91425" rIns="91425" tIns="91425">
            <a:noAutofit/>
          </a:bodyPr>
          <a:lstStyle/>
          <a:p>
            <a:pPr lvl="0">
              <a:spcBef>
                <a:spcPts val="0"/>
              </a:spcBef>
              <a:buNone/>
            </a:pPr>
            <a:r>
              <a:rPr lang="en" sz="1000"/>
              <a:t>Ideal </a:t>
            </a:r>
            <a:r>
              <a:rPr lang="en" sz="1000"/>
              <a:t>Matlab edge detection (Laplacian Kernel)</a:t>
            </a:r>
          </a:p>
        </p:txBody>
      </p:sp>
      <p:sp>
        <p:nvSpPr>
          <p:cNvPr id="298" name="Shape 298"/>
          <p:cNvSpPr txBox="1"/>
          <p:nvPr/>
        </p:nvSpPr>
        <p:spPr>
          <a:xfrm>
            <a:off x="6461875" y="2987375"/>
            <a:ext cx="2011800" cy="402900"/>
          </a:xfrm>
          <a:prstGeom prst="rect">
            <a:avLst/>
          </a:prstGeom>
          <a:noFill/>
          <a:ln>
            <a:noFill/>
          </a:ln>
        </p:spPr>
        <p:txBody>
          <a:bodyPr anchorCtr="0" anchor="t" bIns="91425" lIns="91425" rIns="91425" tIns="91425">
            <a:noAutofit/>
          </a:bodyPr>
          <a:lstStyle/>
          <a:p>
            <a:pPr lvl="0" rtl="0">
              <a:spcBef>
                <a:spcPts val="0"/>
              </a:spcBef>
              <a:buNone/>
            </a:pPr>
            <a:r>
              <a:rPr lang="en" sz="1000"/>
              <a:t>Effects of low lighting</a:t>
            </a:r>
          </a:p>
        </p:txBody>
      </p:sp>
      <p:sp>
        <p:nvSpPr>
          <p:cNvPr id="299" name="Shape 299"/>
          <p:cNvSpPr txBox="1"/>
          <p:nvPr/>
        </p:nvSpPr>
        <p:spPr>
          <a:xfrm>
            <a:off x="6461875" y="4516575"/>
            <a:ext cx="2011800" cy="402900"/>
          </a:xfrm>
          <a:prstGeom prst="rect">
            <a:avLst/>
          </a:prstGeom>
          <a:noFill/>
          <a:ln>
            <a:noFill/>
          </a:ln>
        </p:spPr>
        <p:txBody>
          <a:bodyPr anchorCtr="0" anchor="t" bIns="91425" lIns="91425" rIns="91425" tIns="91425">
            <a:noAutofit/>
          </a:bodyPr>
          <a:lstStyle/>
          <a:p>
            <a:pPr lvl="0" rtl="0">
              <a:spcBef>
                <a:spcPts val="0"/>
              </a:spcBef>
              <a:buNone/>
            </a:pPr>
            <a:r>
              <a:rPr lang="en" sz="1000"/>
              <a:t>Effects of direct lighting</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3" name="Shape 303"/>
        <p:cNvGrpSpPr/>
        <p:nvPr/>
      </p:nvGrpSpPr>
      <p:grpSpPr>
        <a:xfrm>
          <a:off x="0" y="0"/>
          <a:ext cx="0" cy="0"/>
          <a:chOff x="0" y="0"/>
          <a:chExt cx="0" cy="0"/>
        </a:xfrm>
      </p:grpSpPr>
      <p:sp>
        <p:nvSpPr>
          <p:cNvPr id="304" name="Shape 304"/>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Successes</a:t>
            </a:r>
          </a:p>
        </p:txBody>
      </p:sp>
      <p:sp>
        <p:nvSpPr>
          <p:cNvPr id="305" name="Shape 305"/>
          <p:cNvSpPr txBox="1"/>
          <p:nvPr>
            <p:ph idx="1" type="body"/>
          </p:nvPr>
        </p:nvSpPr>
        <p:spPr>
          <a:xfrm>
            <a:off x="311700" y="1254325"/>
            <a:ext cx="8520600" cy="3302700"/>
          </a:xfrm>
          <a:prstGeom prst="rect">
            <a:avLst/>
          </a:prstGeom>
        </p:spPr>
        <p:txBody>
          <a:bodyPr anchorCtr="0" anchor="t" bIns="91425" lIns="91425" rIns="91425" tIns="91425">
            <a:noAutofit/>
          </a:bodyPr>
          <a:lstStyle/>
          <a:p>
            <a:pPr indent="-228600" lvl="0" marL="457200" rtl="0">
              <a:spcBef>
                <a:spcPts val="0"/>
              </a:spcBef>
            </a:pPr>
            <a:r>
              <a:rPr lang="en"/>
              <a:t>Frame data streamed from camera and displayed on VGA.</a:t>
            </a:r>
          </a:p>
          <a:p>
            <a:pPr indent="-228600" lvl="1" marL="914400" rtl="0">
              <a:spcBef>
                <a:spcPts val="0"/>
              </a:spcBef>
            </a:pPr>
            <a:r>
              <a:rPr lang="en"/>
              <a:t>Fixed most timing issues</a:t>
            </a:r>
          </a:p>
          <a:p>
            <a:pPr indent="-228600" lvl="0" marL="457200" rtl="0">
              <a:spcBef>
                <a:spcPts val="0"/>
              </a:spcBef>
            </a:pPr>
            <a:r>
              <a:rPr lang="en"/>
              <a:t>Window module implementing edge detection.</a:t>
            </a:r>
          </a:p>
          <a:p>
            <a:pPr indent="-228600" lvl="1" marL="914400" rtl="0">
              <a:spcBef>
                <a:spcPts val="0"/>
              </a:spcBef>
            </a:pPr>
            <a:r>
              <a:rPr lang="en"/>
              <a:t>Experimented with a variety of filters to find best results for our implementation.</a:t>
            </a:r>
          </a:p>
          <a:p>
            <a:pPr indent="-228600" lvl="0" marL="457200" rtl="0">
              <a:spcBef>
                <a:spcPts val="0"/>
              </a:spcBef>
            </a:pPr>
            <a:r>
              <a:rPr lang="en"/>
              <a:t>Basic segmentation</a:t>
            </a:r>
          </a:p>
          <a:p>
            <a:pPr indent="-228600" lvl="0" marL="457200" rtl="0">
              <a:spcBef>
                <a:spcPts val="0"/>
              </a:spcBef>
            </a:pPr>
            <a:r>
              <a:rPr lang="en"/>
              <a:t>Recognition infrastructure</a:t>
            </a:r>
          </a:p>
          <a:p>
            <a:pPr lvl="0" marR="0" rtl="0" algn="l">
              <a:lnSpc>
                <a:spcPct val="115000"/>
              </a:lnSpc>
              <a:spcBef>
                <a:spcPts val="0"/>
              </a:spcBef>
              <a:spcAft>
                <a:spcPts val="1600"/>
              </a:spcAft>
              <a:buNone/>
            </a:pPr>
            <a:r>
              <a:t/>
            </a:r>
            <a:endParaRPr/>
          </a:p>
        </p:txBody>
      </p:sp>
      <p:pic>
        <p:nvPicPr>
          <p:cNvPr id="306" name="Shape 306"/>
          <p:cNvPicPr preferRelativeResize="0"/>
          <p:nvPr/>
        </p:nvPicPr>
        <p:blipFill>
          <a:blip r:embed="rId3">
            <a:alphaModFix/>
          </a:blip>
          <a:stretch>
            <a:fillRect/>
          </a:stretch>
        </p:blipFill>
        <p:spPr>
          <a:xfrm>
            <a:off x="3027700" y="117399"/>
            <a:ext cx="1650401" cy="1238174"/>
          </a:xfrm>
          <a:prstGeom prst="rect">
            <a:avLst/>
          </a:prstGeom>
          <a:noFill/>
          <a:ln>
            <a:noFill/>
          </a:ln>
        </p:spPr>
      </p:pic>
      <p:pic>
        <p:nvPicPr>
          <p:cNvPr id="307" name="Shape 307"/>
          <p:cNvPicPr preferRelativeResize="0"/>
          <p:nvPr/>
        </p:nvPicPr>
        <p:blipFill>
          <a:blip r:embed="rId4">
            <a:alphaModFix/>
          </a:blip>
          <a:stretch>
            <a:fillRect/>
          </a:stretch>
        </p:blipFill>
        <p:spPr>
          <a:xfrm>
            <a:off x="7423549" y="117400"/>
            <a:ext cx="1591799" cy="1193849"/>
          </a:xfrm>
          <a:prstGeom prst="rect">
            <a:avLst/>
          </a:prstGeom>
          <a:noFill/>
          <a:ln>
            <a:noFill/>
          </a:ln>
        </p:spPr>
      </p:pic>
      <p:pic>
        <p:nvPicPr>
          <p:cNvPr id="308" name="Shape 308"/>
          <p:cNvPicPr preferRelativeResize="0"/>
          <p:nvPr/>
        </p:nvPicPr>
        <p:blipFill>
          <a:blip r:embed="rId5">
            <a:alphaModFix/>
          </a:blip>
          <a:stretch>
            <a:fillRect/>
          </a:stretch>
        </p:blipFill>
        <p:spPr>
          <a:xfrm>
            <a:off x="5284972" y="117401"/>
            <a:ext cx="1591792" cy="1238175"/>
          </a:xfrm>
          <a:prstGeom prst="rect">
            <a:avLst/>
          </a:prstGeom>
          <a:noFill/>
          <a:ln>
            <a:noFill/>
          </a:ln>
        </p:spPr>
      </p:pic>
      <p:pic>
        <p:nvPicPr>
          <p:cNvPr id="309" name="Shape 309"/>
          <p:cNvPicPr preferRelativeResize="0"/>
          <p:nvPr/>
        </p:nvPicPr>
        <p:blipFill>
          <a:blip r:embed="rId6">
            <a:alphaModFix/>
          </a:blip>
          <a:stretch>
            <a:fillRect/>
          </a:stretch>
        </p:blipFill>
        <p:spPr>
          <a:xfrm>
            <a:off x="654300" y="3124474"/>
            <a:ext cx="2150200" cy="1612643"/>
          </a:xfrm>
          <a:prstGeom prst="rect">
            <a:avLst/>
          </a:prstGeom>
          <a:noFill/>
          <a:ln>
            <a:noFill/>
          </a:ln>
        </p:spPr>
      </p:pic>
      <p:cxnSp>
        <p:nvCxnSpPr>
          <p:cNvPr id="310" name="Shape 310"/>
          <p:cNvCxnSpPr>
            <a:stCxn id="306" idx="3"/>
            <a:endCxn id="308" idx="1"/>
          </p:cNvCxnSpPr>
          <p:nvPr/>
        </p:nvCxnSpPr>
        <p:spPr>
          <a:xfrm>
            <a:off x="4678101" y="736486"/>
            <a:ext cx="606900" cy="0"/>
          </a:xfrm>
          <a:prstGeom prst="straightConnector1">
            <a:avLst/>
          </a:prstGeom>
          <a:noFill/>
          <a:ln cap="flat" cmpd="sng" w="9525">
            <a:solidFill>
              <a:schemeClr val="dk2"/>
            </a:solidFill>
            <a:prstDash val="solid"/>
            <a:round/>
            <a:headEnd len="lg" w="lg" type="none"/>
            <a:tailEnd len="lg" w="lg" type="triangle"/>
          </a:ln>
        </p:spPr>
      </p:cxnSp>
      <p:cxnSp>
        <p:nvCxnSpPr>
          <p:cNvPr id="311" name="Shape 311"/>
          <p:cNvCxnSpPr>
            <a:stCxn id="308" idx="3"/>
          </p:cNvCxnSpPr>
          <p:nvPr/>
        </p:nvCxnSpPr>
        <p:spPr>
          <a:xfrm>
            <a:off x="6876764" y="736489"/>
            <a:ext cx="501600" cy="0"/>
          </a:xfrm>
          <a:prstGeom prst="straightConnector1">
            <a:avLst/>
          </a:prstGeom>
          <a:noFill/>
          <a:ln cap="flat" cmpd="sng" w="9525">
            <a:solidFill>
              <a:schemeClr val="dk2"/>
            </a:solidFill>
            <a:prstDash val="solid"/>
            <a:round/>
            <a:headEnd len="lg" w="lg" type="none"/>
            <a:tailEnd len="lg" w="lg" type="triangle"/>
          </a:ln>
        </p:spPr>
      </p:cxnSp>
      <p:cxnSp>
        <p:nvCxnSpPr>
          <p:cNvPr id="312" name="Shape 312"/>
          <p:cNvCxnSpPr/>
          <p:nvPr/>
        </p:nvCxnSpPr>
        <p:spPr>
          <a:xfrm>
            <a:off x="-150" y="3870853"/>
            <a:ext cx="568500" cy="0"/>
          </a:xfrm>
          <a:prstGeom prst="straightConnector1">
            <a:avLst/>
          </a:prstGeom>
          <a:noFill/>
          <a:ln cap="flat" cmpd="sng" w="9525">
            <a:solidFill>
              <a:schemeClr val="dk2"/>
            </a:solidFill>
            <a:prstDash val="solid"/>
            <a:round/>
            <a:headEnd len="lg" w="lg" type="none"/>
            <a:tailEnd len="lg" w="lg" type="triangle"/>
          </a:ln>
        </p:spPr>
      </p:cxnSp>
      <p:cxnSp>
        <p:nvCxnSpPr>
          <p:cNvPr id="313" name="Shape 313"/>
          <p:cNvCxnSpPr>
            <a:stCxn id="309" idx="3"/>
            <a:endCxn id="314" idx="1"/>
          </p:cNvCxnSpPr>
          <p:nvPr/>
        </p:nvCxnSpPr>
        <p:spPr>
          <a:xfrm>
            <a:off x="2804500" y="3930796"/>
            <a:ext cx="531300" cy="0"/>
          </a:xfrm>
          <a:prstGeom prst="straightConnector1">
            <a:avLst/>
          </a:prstGeom>
          <a:noFill/>
          <a:ln cap="flat" cmpd="sng" w="9525">
            <a:solidFill>
              <a:schemeClr val="dk2"/>
            </a:solidFill>
            <a:prstDash val="solid"/>
            <a:round/>
            <a:headEnd len="lg" w="lg" type="none"/>
            <a:tailEnd len="lg" w="lg" type="triangle"/>
          </a:ln>
        </p:spPr>
      </p:cxnSp>
      <p:pic>
        <p:nvPicPr>
          <p:cNvPr id="314" name="Shape 314"/>
          <p:cNvPicPr preferRelativeResize="0"/>
          <p:nvPr/>
        </p:nvPicPr>
        <p:blipFill>
          <a:blip r:embed="rId7">
            <a:alphaModFix/>
          </a:blip>
          <a:stretch>
            <a:fillRect/>
          </a:stretch>
        </p:blipFill>
        <p:spPr>
          <a:xfrm>
            <a:off x="3335800" y="3147649"/>
            <a:ext cx="2088401" cy="1566300"/>
          </a:xfrm>
          <a:prstGeom prst="rect">
            <a:avLst/>
          </a:prstGeom>
          <a:noFill/>
          <a:ln>
            <a:noFill/>
          </a:ln>
        </p:spPr>
      </p:pic>
      <p:pic>
        <p:nvPicPr>
          <p:cNvPr id="315" name="Shape 315"/>
          <p:cNvPicPr preferRelativeResize="0"/>
          <p:nvPr/>
        </p:nvPicPr>
        <p:blipFill rotWithShape="1">
          <a:blip r:embed="rId8">
            <a:alphaModFix/>
          </a:blip>
          <a:srcRect b="16963" l="0" r="0" t="19240"/>
          <a:stretch/>
        </p:blipFill>
        <p:spPr>
          <a:xfrm>
            <a:off x="5852600" y="3180025"/>
            <a:ext cx="3137301" cy="1501549"/>
          </a:xfrm>
          <a:prstGeom prst="rect">
            <a:avLst/>
          </a:prstGeom>
          <a:noFill/>
          <a:ln>
            <a:noFill/>
          </a:ln>
        </p:spPr>
      </p:pic>
      <p:cxnSp>
        <p:nvCxnSpPr>
          <p:cNvPr id="316" name="Shape 316"/>
          <p:cNvCxnSpPr>
            <a:stCxn id="314" idx="3"/>
            <a:endCxn id="315" idx="1"/>
          </p:cNvCxnSpPr>
          <p:nvPr/>
        </p:nvCxnSpPr>
        <p:spPr>
          <a:xfrm>
            <a:off x="5424201" y="3930800"/>
            <a:ext cx="428400" cy="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x="0" y="0"/>
          <a:ext cx="0" cy="0"/>
          <a:chOff x="0" y="0"/>
          <a:chExt cx="0" cy="0"/>
        </a:xfrm>
      </p:grpSpPr>
      <p:sp>
        <p:nvSpPr>
          <p:cNvPr id="321" name="Shape 321"/>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Failures</a:t>
            </a:r>
          </a:p>
        </p:txBody>
      </p:sp>
      <p:sp>
        <p:nvSpPr>
          <p:cNvPr id="322" name="Shape 322"/>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rtl="0">
              <a:spcBef>
                <a:spcPts val="0"/>
              </a:spcBef>
            </a:pPr>
            <a:r>
              <a:rPr lang="en"/>
              <a:t>Edge detected image very noisy. </a:t>
            </a:r>
          </a:p>
          <a:p>
            <a:pPr indent="-228600" lvl="0" marL="457200" rtl="0">
              <a:spcBef>
                <a:spcPts val="0"/>
              </a:spcBef>
            </a:pPr>
            <a:r>
              <a:rPr lang="en"/>
              <a:t>Dynamic character segmentation. </a:t>
            </a:r>
          </a:p>
          <a:p>
            <a:pPr indent="-228600" lvl="0" marL="457200">
              <a:spcBef>
                <a:spcPts val="0"/>
              </a:spcBef>
            </a:pPr>
            <a:r>
              <a:rPr lang="en"/>
              <a:t>Working OCR on FPGA.</a:t>
            </a:r>
          </a:p>
        </p:txBody>
      </p:sp>
      <p:pic>
        <p:nvPicPr>
          <p:cNvPr id="323" name="Shape 323"/>
          <p:cNvPicPr preferRelativeResize="0"/>
          <p:nvPr/>
        </p:nvPicPr>
        <p:blipFill rotWithShape="1">
          <a:blip r:embed="rId3">
            <a:alphaModFix/>
          </a:blip>
          <a:srcRect b="18161" l="7029" r="10366" t="23797"/>
          <a:stretch/>
        </p:blipFill>
        <p:spPr>
          <a:xfrm>
            <a:off x="4998475" y="203148"/>
            <a:ext cx="3602824" cy="1898626"/>
          </a:xfrm>
          <a:prstGeom prst="rect">
            <a:avLst/>
          </a:prstGeom>
          <a:noFill/>
          <a:ln>
            <a:noFill/>
          </a:ln>
        </p:spPr>
      </p:pic>
      <p:sp>
        <p:nvSpPr>
          <p:cNvPr id="324" name="Shape 324"/>
          <p:cNvSpPr txBox="1"/>
          <p:nvPr/>
        </p:nvSpPr>
        <p:spPr>
          <a:xfrm>
            <a:off x="5927600" y="2053850"/>
            <a:ext cx="3453000" cy="402900"/>
          </a:xfrm>
          <a:prstGeom prst="rect">
            <a:avLst/>
          </a:prstGeom>
          <a:noFill/>
          <a:ln>
            <a:noFill/>
          </a:ln>
        </p:spPr>
        <p:txBody>
          <a:bodyPr anchorCtr="0" anchor="t" bIns="91425" lIns="91425" rIns="91425" tIns="91425">
            <a:noAutofit/>
          </a:bodyPr>
          <a:lstStyle/>
          <a:p>
            <a:pPr lvl="0">
              <a:spcBef>
                <a:spcPts val="0"/>
              </a:spcBef>
              <a:buNone/>
            </a:pPr>
            <a:r>
              <a:rPr lang="en" sz="1000"/>
              <a:t>Grayscale identity output</a:t>
            </a:r>
          </a:p>
        </p:txBody>
      </p:sp>
      <p:pic>
        <p:nvPicPr>
          <p:cNvPr id="325" name="Shape 325"/>
          <p:cNvPicPr preferRelativeResize="0"/>
          <p:nvPr/>
        </p:nvPicPr>
        <p:blipFill rotWithShape="1">
          <a:blip r:embed="rId4">
            <a:alphaModFix/>
          </a:blip>
          <a:srcRect b="13032" l="9861" r="0" t="24847"/>
          <a:stretch/>
        </p:blipFill>
        <p:spPr>
          <a:xfrm>
            <a:off x="4998475" y="2565975"/>
            <a:ext cx="3602823" cy="1861750"/>
          </a:xfrm>
          <a:prstGeom prst="rect">
            <a:avLst/>
          </a:prstGeom>
          <a:noFill/>
          <a:ln>
            <a:noFill/>
          </a:ln>
        </p:spPr>
      </p:pic>
      <p:sp>
        <p:nvSpPr>
          <p:cNvPr id="326" name="Shape 326"/>
          <p:cNvSpPr txBox="1"/>
          <p:nvPr/>
        </p:nvSpPr>
        <p:spPr>
          <a:xfrm>
            <a:off x="5960125" y="4370375"/>
            <a:ext cx="3453000" cy="402900"/>
          </a:xfrm>
          <a:prstGeom prst="rect">
            <a:avLst/>
          </a:prstGeom>
          <a:noFill/>
          <a:ln>
            <a:noFill/>
          </a:ln>
        </p:spPr>
        <p:txBody>
          <a:bodyPr anchorCtr="0" anchor="t" bIns="91425" lIns="91425" rIns="91425" tIns="91425">
            <a:noAutofit/>
          </a:bodyPr>
          <a:lstStyle/>
          <a:p>
            <a:pPr lvl="0" rtl="0">
              <a:spcBef>
                <a:spcPts val="0"/>
              </a:spcBef>
              <a:buNone/>
            </a:pPr>
            <a:r>
              <a:rPr lang="en" sz="1000"/>
              <a:t>Edge detection output</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sp>
        <p:nvSpPr>
          <p:cNvPr id="80" name="Shape 80"/>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Functionality - Overview</a:t>
            </a:r>
          </a:p>
        </p:txBody>
      </p:sp>
      <p:sp>
        <p:nvSpPr>
          <p:cNvPr id="81" name="Shape 81"/>
          <p:cNvSpPr txBox="1"/>
          <p:nvPr>
            <p:ph idx="1" type="body"/>
          </p:nvPr>
        </p:nvSpPr>
        <p:spPr>
          <a:xfrm>
            <a:off x="311700" y="1294900"/>
            <a:ext cx="8520600" cy="3302700"/>
          </a:xfrm>
          <a:prstGeom prst="rect">
            <a:avLst/>
          </a:prstGeom>
        </p:spPr>
        <p:txBody>
          <a:bodyPr anchorCtr="0" anchor="t" bIns="91425" lIns="91425" rIns="91425" tIns="91425">
            <a:noAutofit/>
          </a:bodyPr>
          <a:lstStyle/>
          <a:p>
            <a:pPr indent="-228600" lvl="0" marL="457200" rtl="0">
              <a:spcBef>
                <a:spcPts val="0"/>
              </a:spcBef>
            </a:pPr>
            <a:r>
              <a:rPr lang="en"/>
              <a:t>Capture</a:t>
            </a:r>
            <a:r>
              <a:rPr lang="en"/>
              <a:t> video from camera</a:t>
            </a:r>
          </a:p>
          <a:p>
            <a:pPr indent="-228600" lvl="0" marL="457200" rtl="0">
              <a:spcBef>
                <a:spcPts val="0"/>
              </a:spcBef>
            </a:pPr>
            <a:r>
              <a:rPr lang="en"/>
              <a:t>Process frames using edge detection</a:t>
            </a:r>
          </a:p>
          <a:p>
            <a:pPr indent="-228600" lvl="0" marL="457200" rtl="0">
              <a:spcBef>
                <a:spcPts val="0"/>
              </a:spcBef>
            </a:pPr>
            <a:r>
              <a:rPr lang="en"/>
              <a:t>Segment license plate characters</a:t>
            </a:r>
          </a:p>
          <a:p>
            <a:pPr indent="-228600" lvl="0" marL="457200" rtl="0">
              <a:spcBef>
                <a:spcPts val="0"/>
              </a:spcBef>
            </a:pPr>
            <a:r>
              <a:rPr lang="en"/>
              <a:t>Do character recognition on segments</a:t>
            </a:r>
          </a:p>
          <a:p>
            <a:pPr indent="-228600" lvl="0" marL="457200" rtl="0">
              <a:spcBef>
                <a:spcPts val="0"/>
              </a:spcBef>
            </a:pPr>
            <a:r>
              <a:rPr lang="en"/>
              <a:t>Display image processing output via VGA</a:t>
            </a:r>
          </a:p>
          <a:p>
            <a:pPr indent="-228600" lvl="0" marL="457200">
              <a:spcBef>
                <a:spcPts val="0"/>
              </a:spcBef>
            </a:pPr>
            <a:r>
              <a:rPr lang="en"/>
              <a:t>Switchable to display output of character recognition</a:t>
            </a:r>
          </a:p>
        </p:txBody>
      </p:sp>
      <p:pic>
        <p:nvPicPr>
          <p:cNvPr id="82" name="Shape 82"/>
          <p:cNvPicPr preferRelativeResize="0"/>
          <p:nvPr/>
        </p:nvPicPr>
        <p:blipFill>
          <a:blip r:embed="rId3">
            <a:alphaModFix/>
          </a:blip>
          <a:stretch>
            <a:fillRect/>
          </a:stretch>
        </p:blipFill>
        <p:spPr>
          <a:xfrm>
            <a:off x="5322150" y="204925"/>
            <a:ext cx="3610547" cy="2256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0" name="Shape 330"/>
        <p:cNvGrpSpPr/>
        <p:nvPr/>
      </p:nvGrpSpPr>
      <p:grpSpPr>
        <a:xfrm>
          <a:off x="0" y="0"/>
          <a:ext cx="0" cy="0"/>
          <a:chOff x="0" y="0"/>
          <a:chExt cx="0" cy="0"/>
        </a:xfrm>
      </p:grpSpPr>
      <p:sp>
        <p:nvSpPr>
          <p:cNvPr id="331" name="Shape 331"/>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Video Demonstration</a:t>
            </a:r>
          </a:p>
        </p:txBody>
      </p:sp>
      <p:sp>
        <p:nvSpPr>
          <p:cNvPr id="332" name="Shape 332"/>
          <p:cNvSpPr txBox="1"/>
          <p:nvPr/>
        </p:nvSpPr>
        <p:spPr>
          <a:xfrm>
            <a:off x="992400" y="1333875"/>
            <a:ext cx="7481700" cy="3000000"/>
          </a:xfrm>
          <a:prstGeom prst="rect">
            <a:avLst/>
          </a:prstGeom>
          <a:noFill/>
          <a:ln>
            <a:noFill/>
          </a:ln>
        </p:spPr>
        <p:txBody>
          <a:bodyPr anchorCtr="0" anchor="ctr" bIns="91425" lIns="91425" rIns="91425" tIns="91425">
            <a:noAutofit/>
          </a:bodyPr>
          <a:lstStyle/>
          <a:p>
            <a:pPr lvl="0" rtl="0">
              <a:spcBef>
                <a:spcPts val="0"/>
              </a:spcBef>
              <a:buNone/>
            </a:pPr>
            <a:r>
              <a:rPr lang="en" u="sng">
                <a:solidFill>
                  <a:schemeClr val="hlink"/>
                </a:solidFill>
                <a:hlinkClick r:id="rId3"/>
              </a:rPr>
              <a:t>https://drive.google.com/drive/folders/0B0UC3LLTtkG2cVFLYTJyVndhSnc</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6" name="Shape 336"/>
        <p:cNvGrpSpPr/>
        <p:nvPr/>
      </p:nvGrpSpPr>
      <p:grpSpPr>
        <a:xfrm>
          <a:off x="0" y="0"/>
          <a:ext cx="0" cy="0"/>
          <a:chOff x="0" y="0"/>
          <a:chExt cx="0" cy="0"/>
        </a:xfrm>
      </p:grpSpPr>
      <p:sp>
        <p:nvSpPr>
          <p:cNvPr id="337" name="Shape 337"/>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Work Split</a:t>
            </a:r>
          </a:p>
        </p:txBody>
      </p:sp>
      <p:sp>
        <p:nvSpPr>
          <p:cNvPr id="338" name="Shape 338"/>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304800" lvl="0" marL="457200">
              <a:spcBef>
                <a:spcPts val="0"/>
              </a:spcBef>
              <a:buSzPct val="100000"/>
            </a:pPr>
            <a:r>
              <a:rPr lang="en" sz="1200"/>
              <a:t>Camera to VGA - Joe, Patrick</a:t>
            </a:r>
          </a:p>
          <a:p>
            <a:pPr indent="-304800" lvl="0" marL="457200" rtl="0">
              <a:spcBef>
                <a:spcPts val="0"/>
              </a:spcBef>
              <a:buSzPct val="100000"/>
            </a:pPr>
            <a:r>
              <a:rPr lang="en" sz="1200"/>
              <a:t>Window Module - Darin, Jack, Patrick</a:t>
            </a:r>
          </a:p>
          <a:p>
            <a:pPr indent="-304800" lvl="1" marL="914400" rtl="0">
              <a:spcBef>
                <a:spcPts val="0"/>
              </a:spcBef>
              <a:buSzPct val="100000"/>
            </a:pPr>
            <a:r>
              <a:rPr lang="en" sz="1200"/>
              <a:t>UART Testing</a:t>
            </a:r>
          </a:p>
          <a:p>
            <a:pPr indent="-304800" lvl="0" marL="457200" rtl="0">
              <a:spcBef>
                <a:spcPts val="0"/>
              </a:spcBef>
              <a:buSzPct val="100000"/>
            </a:pPr>
            <a:r>
              <a:rPr lang="en" sz="1200"/>
              <a:t>Segmenting Module - Ravi, Joe, Patrick, Darin, Jack</a:t>
            </a:r>
          </a:p>
          <a:p>
            <a:pPr indent="-304800" lvl="1" marL="914400">
              <a:spcBef>
                <a:spcPts val="0"/>
              </a:spcBef>
              <a:buSzPct val="100000"/>
            </a:pPr>
            <a:r>
              <a:rPr lang="en" sz="1200"/>
              <a:t>MATLAB testing</a:t>
            </a:r>
          </a:p>
          <a:p>
            <a:pPr indent="-304800" lvl="0" marL="457200">
              <a:spcBef>
                <a:spcPts val="0"/>
              </a:spcBef>
              <a:buSzPct val="100000"/>
            </a:pPr>
            <a:r>
              <a:rPr lang="en" sz="1200"/>
              <a:t>OCR Attempt - Joe, Darin, Ravi</a:t>
            </a:r>
          </a:p>
          <a:p>
            <a:pPr indent="-304800" lvl="0" marL="457200" rtl="0">
              <a:spcBef>
                <a:spcPts val="0"/>
              </a:spcBef>
              <a:buSzPct val="100000"/>
            </a:pPr>
            <a:r>
              <a:rPr lang="en" sz="1200"/>
              <a:t>Memory Integration Attempt - Jack</a:t>
            </a:r>
          </a:p>
          <a:p>
            <a:pPr indent="-304800" lvl="1" marL="914400">
              <a:spcBef>
                <a:spcPts val="0"/>
              </a:spcBef>
              <a:buSzPct val="100000"/>
            </a:pPr>
            <a:r>
              <a:rPr lang="en" sz="1200"/>
              <a:t>Block and DDR</a:t>
            </a:r>
          </a:p>
          <a:p>
            <a:pPr indent="-304800" lvl="0" marL="457200" rtl="0">
              <a:spcBef>
                <a:spcPts val="0"/>
              </a:spcBef>
              <a:buSzPct val="100000"/>
            </a:pPr>
            <a:r>
              <a:rPr lang="en" sz="1200"/>
              <a:t>CPU Integration Attempt - Ravi</a:t>
            </a:r>
          </a:p>
          <a:p>
            <a:pPr lvl="0">
              <a:spcBef>
                <a:spcPts val="0"/>
              </a:spcBef>
              <a:buNone/>
            </a:pPr>
            <a:r>
              <a:rPr lang="en" sz="1400"/>
              <a:t>Overall, we felt the workload was split evenly.</a:t>
            </a:r>
          </a:p>
          <a:p>
            <a:pPr lvl="0">
              <a:spcBef>
                <a:spcPts val="0"/>
              </a:spcBef>
              <a:buNone/>
            </a:pPr>
            <a:r>
              <a:t/>
            </a:r>
            <a:endParaRPr/>
          </a:p>
          <a:p>
            <a:pPr lvl="0">
              <a:spcBef>
                <a:spcPts val="0"/>
              </a:spcBef>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2" name="Shape 342"/>
        <p:cNvGrpSpPr/>
        <p:nvPr/>
      </p:nvGrpSpPr>
      <p:grpSpPr>
        <a:xfrm>
          <a:off x="0" y="0"/>
          <a:ext cx="0" cy="0"/>
          <a:chOff x="0" y="0"/>
          <a:chExt cx="0" cy="0"/>
        </a:xfrm>
      </p:grpSpPr>
      <p:sp>
        <p:nvSpPr>
          <p:cNvPr id="343" name="Shape 343"/>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Thank you!</a:t>
            </a:r>
          </a:p>
        </p:txBody>
      </p:sp>
      <p:pic>
        <p:nvPicPr>
          <p:cNvPr id="344" name="Shape 344"/>
          <p:cNvPicPr preferRelativeResize="0"/>
          <p:nvPr/>
        </p:nvPicPr>
        <p:blipFill>
          <a:blip r:embed="rId3">
            <a:alphaModFix/>
          </a:blip>
          <a:stretch>
            <a:fillRect/>
          </a:stretch>
        </p:blipFill>
        <p:spPr>
          <a:xfrm>
            <a:off x="0" y="1590575"/>
            <a:ext cx="9144000" cy="248462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 name="Shape 86"/>
        <p:cNvGrpSpPr/>
        <p:nvPr/>
      </p:nvGrpSpPr>
      <p:grpSpPr>
        <a:xfrm>
          <a:off x="0" y="0"/>
          <a:ext cx="0" cy="0"/>
          <a:chOff x="0" y="0"/>
          <a:chExt cx="0" cy="0"/>
        </a:xfrm>
      </p:grpSpPr>
      <p:sp>
        <p:nvSpPr>
          <p:cNvPr id="87" name="Shape 87"/>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Specification Overview</a:t>
            </a:r>
          </a:p>
        </p:txBody>
      </p:sp>
      <p:sp>
        <p:nvSpPr>
          <p:cNvPr id="88" name="Shape 88"/>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342900" lvl="0" marL="457200" marR="0" rtl="0" algn="l">
              <a:lnSpc>
                <a:spcPct val="115000"/>
              </a:lnSpc>
              <a:spcBef>
                <a:spcPts val="0"/>
              </a:spcBef>
              <a:spcAft>
                <a:spcPts val="1600"/>
              </a:spcAft>
              <a:buClr>
                <a:schemeClr val="dk2"/>
              </a:buClr>
              <a:buSzPct val="100000"/>
              <a:buFont typeface="Open Sans"/>
            </a:pPr>
            <a:r>
              <a:rPr lang="en"/>
              <a:t>We based our design on standard six-digit Massachusetts license plates</a:t>
            </a:r>
          </a:p>
          <a:p>
            <a:pPr indent="-228600" lvl="0" marL="457200" marR="0" rtl="0" algn="l">
              <a:lnSpc>
                <a:spcPct val="115000"/>
              </a:lnSpc>
              <a:spcBef>
                <a:spcPts val="0"/>
              </a:spcBef>
              <a:spcAft>
                <a:spcPts val="1600"/>
              </a:spcAft>
            </a:pPr>
            <a:r>
              <a:rPr lang="en"/>
              <a:t>Our segmentation implementation requires the plates to be approximately 18 inches in front of camera</a:t>
            </a:r>
          </a:p>
          <a:p>
            <a:pPr indent="-228600" lvl="0" marL="457200" marR="0" rtl="0" algn="l">
              <a:lnSpc>
                <a:spcPct val="115000"/>
              </a:lnSpc>
              <a:spcBef>
                <a:spcPts val="0"/>
              </a:spcBef>
              <a:spcAft>
                <a:spcPts val="1600"/>
              </a:spcAft>
            </a:pPr>
            <a:r>
              <a:rPr lang="en"/>
              <a:t>Character recognition is currently implemented on a numerical dictionary</a:t>
            </a:r>
          </a:p>
          <a:p>
            <a:pPr lvl="0">
              <a:spcBef>
                <a:spcPts val="0"/>
              </a:spcBef>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 name="Shape 92"/>
        <p:cNvGrpSpPr/>
        <p:nvPr/>
      </p:nvGrpSpPr>
      <p:grpSpPr>
        <a:xfrm>
          <a:off x="0" y="0"/>
          <a:ext cx="0" cy="0"/>
          <a:chOff x="0" y="0"/>
          <a:chExt cx="0" cy="0"/>
        </a:xfrm>
      </p:grpSpPr>
      <p:sp>
        <p:nvSpPr>
          <p:cNvPr id="93" name="Shape 93"/>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
              <a:t>System Level Diagram </a:t>
            </a:r>
          </a:p>
        </p:txBody>
      </p:sp>
      <p:sp>
        <p:nvSpPr>
          <p:cNvPr id="94" name="Shape 94"/>
          <p:cNvSpPr txBox="1"/>
          <p:nvPr/>
        </p:nvSpPr>
        <p:spPr>
          <a:xfrm>
            <a:off x="5384125" y="4647325"/>
            <a:ext cx="6170700" cy="563700"/>
          </a:xfrm>
          <a:prstGeom prst="rect">
            <a:avLst/>
          </a:prstGeom>
          <a:noFill/>
          <a:ln>
            <a:noFill/>
          </a:ln>
        </p:spPr>
        <p:txBody>
          <a:bodyPr anchorCtr="0" anchor="ctr" bIns="91425" lIns="91425" rIns="91425" tIns="91425">
            <a:noAutofit/>
          </a:bodyPr>
          <a:lstStyle/>
          <a:p>
            <a:pPr lvl="0" rtl="0">
              <a:spcBef>
                <a:spcPts val="0"/>
              </a:spcBef>
              <a:buNone/>
            </a:pPr>
            <a:r>
              <a:rPr lang="en" sz="1000">
                <a:solidFill>
                  <a:srgbClr val="999999"/>
                </a:solidFill>
              </a:rPr>
              <a:t>Images: https://en.wikipedia.org/wiki/Kernel_(image_processing)</a:t>
            </a:r>
          </a:p>
        </p:txBody>
      </p:sp>
      <p:pic>
        <p:nvPicPr>
          <p:cNvPr id="95" name="Shape 95"/>
          <p:cNvPicPr preferRelativeResize="0"/>
          <p:nvPr/>
        </p:nvPicPr>
        <p:blipFill>
          <a:blip r:embed="rId3">
            <a:alphaModFix/>
          </a:blip>
          <a:stretch>
            <a:fillRect/>
          </a:stretch>
        </p:blipFill>
        <p:spPr>
          <a:xfrm>
            <a:off x="576125" y="1115900"/>
            <a:ext cx="7760150" cy="3347900"/>
          </a:xfrm>
          <a:prstGeom prst="rect">
            <a:avLst/>
          </a:prstGeom>
          <a:noFill/>
          <a:ln>
            <a:noFill/>
          </a:ln>
        </p:spPr>
      </p:pic>
      <p:sp>
        <p:nvSpPr>
          <p:cNvPr id="96" name="Shape 96"/>
          <p:cNvSpPr/>
          <p:nvPr/>
        </p:nvSpPr>
        <p:spPr>
          <a:xfrm>
            <a:off x="2252825" y="2071775"/>
            <a:ext cx="144000" cy="138000"/>
          </a:xfrm>
          <a:prstGeom prst="rect">
            <a:avLst/>
          </a:prstGeom>
          <a:solidFill>
            <a:srgbClr val="0000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7" name="Shape 97"/>
          <p:cNvSpPr txBox="1"/>
          <p:nvPr/>
        </p:nvSpPr>
        <p:spPr>
          <a:xfrm>
            <a:off x="2084975" y="2209775"/>
            <a:ext cx="1564500" cy="413700"/>
          </a:xfrm>
          <a:prstGeom prst="rect">
            <a:avLst/>
          </a:prstGeom>
          <a:noFill/>
          <a:ln>
            <a:noFill/>
          </a:ln>
        </p:spPr>
        <p:txBody>
          <a:bodyPr anchorCtr="0" anchor="t" bIns="91425" lIns="91425" rIns="91425" tIns="91425">
            <a:noAutofit/>
          </a:bodyPr>
          <a:lstStyle/>
          <a:p>
            <a:pPr lvl="0">
              <a:spcBef>
                <a:spcPts val="0"/>
              </a:spcBef>
              <a:buNone/>
            </a:pPr>
            <a:r>
              <a:rPr lang="en" sz="700"/>
              <a:t>RGB565 pixel</a:t>
            </a:r>
          </a:p>
        </p:txBody>
      </p:sp>
      <p:sp>
        <p:nvSpPr>
          <p:cNvPr id="98" name="Shape 98"/>
          <p:cNvSpPr/>
          <p:nvPr/>
        </p:nvSpPr>
        <p:spPr>
          <a:xfrm>
            <a:off x="3957600" y="2071775"/>
            <a:ext cx="144000" cy="138000"/>
          </a:xfrm>
          <a:prstGeom prst="rect">
            <a:avLst/>
          </a:prstGeom>
          <a:solidFill>
            <a:srgbClr val="4A86E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9" name="Shape 99"/>
          <p:cNvSpPr txBox="1"/>
          <p:nvPr/>
        </p:nvSpPr>
        <p:spPr>
          <a:xfrm>
            <a:off x="3789750" y="2209775"/>
            <a:ext cx="1564500" cy="413700"/>
          </a:xfrm>
          <a:prstGeom prst="rect">
            <a:avLst/>
          </a:prstGeom>
          <a:noFill/>
          <a:ln>
            <a:noFill/>
          </a:ln>
        </p:spPr>
        <p:txBody>
          <a:bodyPr anchorCtr="0" anchor="t" bIns="91425" lIns="91425" rIns="91425" tIns="91425">
            <a:noAutofit/>
          </a:bodyPr>
          <a:lstStyle/>
          <a:p>
            <a:pPr lvl="0" rtl="0">
              <a:spcBef>
                <a:spcPts val="0"/>
              </a:spcBef>
              <a:buNone/>
            </a:pPr>
            <a:r>
              <a:rPr lang="en" sz="700"/>
              <a:t>RGB444 pixel</a:t>
            </a:r>
          </a:p>
        </p:txBody>
      </p:sp>
      <p:sp>
        <p:nvSpPr>
          <p:cNvPr id="100" name="Shape 100"/>
          <p:cNvSpPr/>
          <p:nvPr/>
        </p:nvSpPr>
        <p:spPr>
          <a:xfrm>
            <a:off x="5764550" y="2071775"/>
            <a:ext cx="144000" cy="138000"/>
          </a:xfrm>
          <a:prstGeom prst="rect">
            <a:avLst/>
          </a:prstGeom>
          <a:solidFill>
            <a:srgbClr val="8E7CC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1" name="Shape 101"/>
          <p:cNvSpPr txBox="1"/>
          <p:nvPr/>
        </p:nvSpPr>
        <p:spPr>
          <a:xfrm>
            <a:off x="5596700" y="2209775"/>
            <a:ext cx="1564500" cy="413700"/>
          </a:xfrm>
          <a:prstGeom prst="rect">
            <a:avLst/>
          </a:prstGeom>
          <a:noFill/>
          <a:ln>
            <a:noFill/>
          </a:ln>
        </p:spPr>
        <p:txBody>
          <a:bodyPr anchorCtr="0" anchor="t" bIns="91425" lIns="91425" rIns="91425" tIns="91425">
            <a:noAutofit/>
          </a:bodyPr>
          <a:lstStyle/>
          <a:p>
            <a:pPr lvl="0" rtl="0">
              <a:spcBef>
                <a:spcPts val="0"/>
              </a:spcBef>
              <a:buNone/>
            </a:pPr>
            <a:r>
              <a:rPr lang="en" sz="700"/>
              <a:t>RGB444 pixel (Filtered)</a:t>
            </a:r>
          </a:p>
        </p:txBody>
      </p:sp>
      <p:sp>
        <p:nvSpPr>
          <p:cNvPr id="102" name="Shape 102"/>
          <p:cNvSpPr/>
          <p:nvPr/>
        </p:nvSpPr>
        <p:spPr>
          <a:xfrm>
            <a:off x="4436250" y="1243550"/>
            <a:ext cx="144000" cy="138000"/>
          </a:xfrm>
          <a:prstGeom prst="rect">
            <a:avLst/>
          </a:prstGeom>
          <a:solidFill>
            <a:srgbClr val="4A86E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3" name="Shape 103"/>
          <p:cNvSpPr txBox="1"/>
          <p:nvPr/>
        </p:nvSpPr>
        <p:spPr>
          <a:xfrm>
            <a:off x="4268400" y="1381550"/>
            <a:ext cx="1564500" cy="413700"/>
          </a:xfrm>
          <a:prstGeom prst="rect">
            <a:avLst/>
          </a:prstGeom>
          <a:noFill/>
          <a:ln>
            <a:noFill/>
          </a:ln>
        </p:spPr>
        <p:txBody>
          <a:bodyPr anchorCtr="0" anchor="t" bIns="91425" lIns="91425" rIns="91425" tIns="91425">
            <a:noAutofit/>
          </a:bodyPr>
          <a:lstStyle/>
          <a:p>
            <a:pPr lvl="0" rtl="0">
              <a:spcBef>
                <a:spcPts val="0"/>
              </a:spcBef>
              <a:buNone/>
            </a:pPr>
            <a:r>
              <a:rPr lang="en" sz="700"/>
              <a:t>RGB444 -&gt; YUV -&gt; RGB444 </a:t>
            </a:r>
          </a:p>
        </p:txBody>
      </p:sp>
      <p:sp>
        <p:nvSpPr>
          <p:cNvPr id="104" name="Shape 104"/>
          <p:cNvSpPr/>
          <p:nvPr/>
        </p:nvSpPr>
        <p:spPr>
          <a:xfrm>
            <a:off x="5269525" y="1243550"/>
            <a:ext cx="144000" cy="138000"/>
          </a:xfrm>
          <a:prstGeom prst="rect">
            <a:avLst/>
          </a:prstGeom>
          <a:solidFill>
            <a:srgbClr val="8E7CC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5" name="Shape 105"/>
          <p:cNvSpPr/>
          <p:nvPr/>
        </p:nvSpPr>
        <p:spPr>
          <a:xfrm>
            <a:off x="4852887" y="1243550"/>
            <a:ext cx="144000" cy="138000"/>
          </a:xfrm>
          <a:prstGeom prst="rect">
            <a:avLst/>
          </a:prstGeom>
          <a:solidFill>
            <a:srgbClr val="9999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06" name="Shape 106"/>
          <p:cNvCxnSpPr>
            <a:stCxn id="102" idx="3"/>
            <a:endCxn id="105" idx="1"/>
          </p:cNvCxnSpPr>
          <p:nvPr/>
        </p:nvCxnSpPr>
        <p:spPr>
          <a:xfrm>
            <a:off x="4580250" y="1312550"/>
            <a:ext cx="272700" cy="0"/>
          </a:xfrm>
          <a:prstGeom prst="straightConnector1">
            <a:avLst/>
          </a:prstGeom>
          <a:noFill/>
          <a:ln cap="flat" cmpd="sng" w="9525">
            <a:solidFill>
              <a:schemeClr val="dk2"/>
            </a:solidFill>
            <a:prstDash val="solid"/>
            <a:round/>
            <a:headEnd len="lg" w="lg" type="none"/>
            <a:tailEnd len="lg" w="lg" type="triangle"/>
          </a:ln>
        </p:spPr>
      </p:cxnSp>
      <p:cxnSp>
        <p:nvCxnSpPr>
          <p:cNvPr id="107" name="Shape 107"/>
          <p:cNvCxnSpPr>
            <a:stCxn id="105" idx="3"/>
            <a:endCxn id="104" idx="1"/>
          </p:cNvCxnSpPr>
          <p:nvPr/>
        </p:nvCxnSpPr>
        <p:spPr>
          <a:xfrm>
            <a:off x="4996887" y="1312550"/>
            <a:ext cx="272700" cy="0"/>
          </a:xfrm>
          <a:prstGeom prst="straightConnector1">
            <a:avLst/>
          </a:prstGeom>
          <a:noFill/>
          <a:ln cap="flat" cmpd="sng" w="9525">
            <a:solidFill>
              <a:schemeClr val="dk2"/>
            </a:solidFill>
            <a:prstDash val="solid"/>
            <a:round/>
            <a:headEnd len="lg" w="lg" type="none"/>
            <a:tailEnd len="lg" w="lg" type="triangle"/>
          </a:ln>
        </p:spPr>
      </p:cxnSp>
      <p:sp>
        <p:nvSpPr>
          <p:cNvPr id="108" name="Shape 108"/>
          <p:cNvSpPr/>
          <p:nvPr/>
        </p:nvSpPr>
        <p:spPr>
          <a:xfrm>
            <a:off x="8123025" y="1984400"/>
            <a:ext cx="144000" cy="138000"/>
          </a:xfrm>
          <a:prstGeom prst="rect">
            <a:avLst/>
          </a:prstGeom>
          <a:solidFill>
            <a:srgbClr val="8E7CC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9" name="Shape 109"/>
          <p:cNvSpPr txBox="1"/>
          <p:nvPr/>
        </p:nvSpPr>
        <p:spPr>
          <a:xfrm>
            <a:off x="7955175" y="2122400"/>
            <a:ext cx="1564500" cy="413700"/>
          </a:xfrm>
          <a:prstGeom prst="rect">
            <a:avLst/>
          </a:prstGeom>
          <a:noFill/>
          <a:ln>
            <a:noFill/>
          </a:ln>
        </p:spPr>
        <p:txBody>
          <a:bodyPr anchorCtr="0" anchor="t" bIns="91425" lIns="91425" rIns="91425" tIns="91425">
            <a:noAutofit/>
          </a:bodyPr>
          <a:lstStyle/>
          <a:p>
            <a:pPr lvl="0" rtl="0">
              <a:spcBef>
                <a:spcPts val="0"/>
              </a:spcBef>
              <a:buNone/>
            </a:pPr>
            <a:r>
              <a:rPr lang="en" sz="700"/>
              <a:t>RGB444 pixel (Filtered)</a:t>
            </a:r>
          </a:p>
        </p:txBody>
      </p:sp>
      <p:sp>
        <p:nvSpPr>
          <p:cNvPr id="110" name="Shape 110"/>
          <p:cNvSpPr/>
          <p:nvPr/>
        </p:nvSpPr>
        <p:spPr>
          <a:xfrm>
            <a:off x="3893850" y="4181000"/>
            <a:ext cx="144000" cy="138000"/>
          </a:xfrm>
          <a:prstGeom prst="rect">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1" name="Shape 111"/>
          <p:cNvSpPr txBox="1"/>
          <p:nvPr/>
        </p:nvSpPr>
        <p:spPr>
          <a:xfrm>
            <a:off x="3726000" y="4319000"/>
            <a:ext cx="1564500" cy="413700"/>
          </a:xfrm>
          <a:prstGeom prst="rect">
            <a:avLst/>
          </a:prstGeom>
          <a:noFill/>
          <a:ln>
            <a:noFill/>
          </a:ln>
        </p:spPr>
        <p:txBody>
          <a:bodyPr anchorCtr="0" anchor="t" bIns="91425" lIns="91425" rIns="91425" tIns="91425">
            <a:noAutofit/>
          </a:bodyPr>
          <a:lstStyle/>
          <a:p>
            <a:pPr lvl="0" rtl="0">
              <a:spcBef>
                <a:spcPts val="0"/>
              </a:spcBef>
              <a:buNone/>
            </a:pPr>
            <a:r>
              <a:rPr lang="en" sz="700"/>
              <a:t>RGB444 pixel (for digit character)</a:t>
            </a:r>
          </a:p>
        </p:txBody>
      </p:sp>
      <p:sp>
        <p:nvSpPr>
          <p:cNvPr id="112" name="Shape 112"/>
          <p:cNvSpPr/>
          <p:nvPr/>
        </p:nvSpPr>
        <p:spPr>
          <a:xfrm>
            <a:off x="2277700" y="4181000"/>
            <a:ext cx="77100" cy="138000"/>
          </a:xfrm>
          <a:prstGeom prst="rect">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3" name="Shape 113"/>
          <p:cNvSpPr txBox="1"/>
          <p:nvPr/>
        </p:nvSpPr>
        <p:spPr>
          <a:xfrm>
            <a:off x="2109850" y="4319000"/>
            <a:ext cx="1012200" cy="510300"/>
          </a:xfrm>
          <a:prstGeom prst="rect">
            <a:avLst/>
          </a:prstGeom>
          <a:noFill/>
          <a:ln>
            <a:noFill/>
          </a:ln>
        </p:spPr>
        <p:txBody>
          <a:bodyPr anchorCtr="0" anchor="t" bIns="91425" lIns="91425" rIns="91425" tIns="91425">
            <a:noAutofit/>
          </a:bodyPr>
          <a:lstStyle/>
          <a:p>
            <a:pPr lvl="0" rtl="0">
              <a:spcBef>
                <a:spcPts val="0"/>
              </a:spcBef>
              <a:buNone/>
            </a:pPr>
            <a:r>
              <a:rPr lang="en" sz="700"/>
              <a:t>RGB444 pixel for related to camera </a:t>
            </a:r>
            <a:r>
              <a:rPr b="1" lang="en" sz="700"/>
              <a:t>or</a:t>
            </a:r>
            <a:r>
              <a:rPr lang="en" sz="700"/>
              <a:t> character</a:t>
            </a:r>
          </a:p>
        </p:txBody>
      </p:sp>
      <p:sp>
        <p:nvSpPr>
          <p:cNvPr id="114" name="Shape 114"/>
          <p:cNvSpPr/>
          <p:nvPr/>
        </p:nvSpPr>
        <p:spPr>
          <a:xfrm>
            <a:off x="2354800" y="4181000"/>
            <a:ext cx="77100" cy="138000"/>
          </a:xfrm>
          <a:prstGeom prst="rect">
            <a:avLst/>
          </a:prstGeom>
          <a:solidFill>
            <a:srgbClr val="8E7CC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x="0" y="0"/>
          <a:ext cx="0" cy="0"/>
          <a:chOff x="0" y="0"/>
          <a:chExt cx="0" cy="0"/>
        </a:xfrm>
      </p:grpSpPr>
      <p:sp>
        <p:nvSpPr>
          <p:cNvPr id="119" name="Shape 119"/>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RTL Overview</a:t>
            </a:r>
          </a:p>
        </p:txBody>
      </p:sp>
      <p:pic>
        <p:nvPicPr>
          <p:cNvPr id="120" name="Shape 120"/>
          <p:cNvPicPr preferRelativeResize="0"/>
          <p:nvPr/>
        </p:nvPicPr>
        <p:blipFill>
          <a:blip r:embed="rId3">
            <a:alphaModFix/>
          </a:blip>
          <a:stretch>
            <a:fillRect/>
          </a:stretch>
        </p:blipFill>
        <p:spPr>
          <a:xfrm>
            <a:off x="4417687" y="777550"/>
            <a:ext cx="2457516" cy="36862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pic>
        <p:nvPicPr>
          <p:cNvPr id="125" name="Shape 125"/>
          <p:cNvPicPr preferRelativeResize="0"/>
          <p:nvPr/>
        </p:nvPicPr>
        <p:blipFill>
          <a:blip r:embed="rId3">
            <a:alphaModFix/>
          </a:blip>
          <a:stretch>
            <a:fillRect/>
          </a:stretch>
        </p:blipFill>
        <p:spPr>
          <a:xfrm>
            <a:off x="152400" y="152400"/>
            <a:ext cx="8839201" cy="48143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 name="Shape 129"/>
        <p:cNvGrpSpPr/>
        <p:nvPr/>
      </p:nvGrpSpPr>
      <p:grpSpPr>
        <a:xfrm>
          <a:off x="0" y="0"/>
          <a:ext cx="0" cy="0"/>
          <a:chOff x="0" y="0"/>
          <a:chExt cx="0" cy="0"/>
        </a:xfrm>
      </p:grpSpPr>
      <p:sp>
        <p:nvSpPr>
          <p:cNvPr id="130" name="Shape 130"/>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RTL Overview</a:t>
            </a:r>
          </a:p>
        </p:txBody>
      </p:sp>
      <p:pic>
        <p:nvPicPr>
          <p:cNvPr id="131" name="Shape 131"/>
          <p:cNvPicPr preferRelativeResize="0"/>
          <p:nvPr/>
        </p:nvPicPr>
        <p:blipFill>
          <a:blip r:embed="rId3">
            <a:alphaModFix/>
          </a:blip>
          <a:stretch>
            <a:fillRect/>
          </a:stretch>
        </p:blipFill>
        <p:spPr>
          <a:xfrm>
            <a:off x="1644725" y="1473950"/>
            <a:ext cx="5953125" cy="2638425"/>
          </a:xfrm>
          <a:prstGeom prst="rect">
            <a:avLst/>
          </a:prstGeom>
          <a:noFill/>
          <a:ln>
            <a:noFill/>
          </a:ln>
        </p:spPr>
      </p:pic>
      <p:sp>
        <p:nvSpPr>
          <p:cNvPr id="132" name="Shape 132"/>
          <p:cNvSpPr txBox="1"/>
          <p:nvPr/>
        </p:nvSpPr>
        <p:spPr>
          <a:xfrm>
            <a:off x="0" y="1922425"/>
            <a:ext cx="1453800" cy="427800"/>
          </a:xfrm>
          <a:prstGeom prst="rect">
            <a:avLst/>
          </a:prstGeom>
          <a:noFill/>
          <a:ln>
            <a:noFill/>
          </a:ln>
        </p:spPr>
        <p:txBody>
          <a:bodyPr anchorCtr="0" anchor="t" bIns="91425" lIns="91425" rIns="91425" tIns="91425">
            <a:noAutofit/>
          </a:bodyPr>
          <a:lstStyle/>
          <a:p>
            <a:pPr lvl="0">
              <a:spcBef>
                <a:spcPts val="0"/>
              </a:spcBef>
              <a:buNone/>
            </a:pPr>
            <a:r>
              <a:rPr lang="en"/>
              <a:t>Frame Buffer</a:t>
            </a:r>
          </a:p>
        </p:txBody>
      </p:sp>
      <p:sp>
        <p:nvSpPr>
          <p:cNvPr id="133" name="Shape 133"/>
          <p:cNvSpPr txBox="1"/>
          <p:nvPr/>
        </p:nvSpPr>
        <p:spPr>
          <a:xfrm>
            <a:off x="104550" y="4112375"/>
            <a:ext cx="1453800" cy="427800"/>
          </a:xfrm>
          <a:prstGeom prst="rect">
            <a:avLst/>
          </a:prstGeom>
          <a:noFill/>
          <a:ln>
            <a:noFill/>
          </a:ln>
        </p:spPr>
        <p:txBody>
          <a:bodyPr anchorCtr="0" anchor="t" bIns="91425" lIns="91425" rIns="91425" tIns="91425">
            <a:noAutofit/>
          </a:bodyPr>
          <a:lstStyle/>
          <a:p>
            <a:pPr lvl="0" rtl="0">
              <a:spcBef>
                <a:spcPts val="0"/>
              </a:spcBef>
              <a:buNone/>
            </a:pPr>
            <a:r>
              <a:rPr lang="en"/>
              <a:t>Data Counter</a:t>
            </a:r>
          </a:p>
        </p:txBody>
      </p:sp>
      <p:cxnSp>
        <p:nvCxnSpPr>
          <p:cNvPr id="134" name="Shape 134"/>
          <p:cNvCxnSpPr>
            <a:stCxn id="133" idx="0"/>
          </p:cNvCxnSpPr>
          <p:nvPr/>
        </p:nvCxnSpPr>
        <p:spPr>
          <a:xfrm flipH="1" rot="10800000">
            <a:off x="831450" y="2638775"/>
            <a:ext cx="632100" cy="1473600"/>
          </a:xfrm>
          <a:prstGeom prst="straightConnector1">
            <a:avLst/>
          </a:prstGeom>
          <a:noFill/>
          <a:ln cap="flat" cmpd="sng" w="9525">
            <a:solidFill>
              <a:schemeClr val="dk2"/>
            </a:solidFill>
            <a:prstDash val="solid"/>
            <a:round/>
            <a:headEnd len="lg" w="lg" type="none"/>
            <a:tailEnd len="lg" w="lg" type="triangle"/>
          </a:ln>
        </p:spPr>
      </p:cxnSp>
      <p:cxnSp>
        <p:nvCxnSpPr>
          <p:cNvPr id="135" name="Shape 135"/>
          <p:cNvCxnSpPr/>
          <p:nvPr/>
        </p:nvCxnSpPr>
        <p:spPr>
          <a:xfrm flipH="1" rot="10800000">
            <a:off x="451950" y="2186125"/>
            <a:ext cx="1106400" cy="164100"/>
          </a:xfrm>
          <a:prstGeom prst="straightConnector1">
            <a:avLst/>
          </a:prstGeom>
          <a:noFill/>
          <a:ln cap="flat" cmpd="sng" w="9525">
            <a:solidFill>
              <a:schemeClr val="dk2"/>
            </a:solidFill>
            <a:prstDash val="solid"/>
            <a:round/>
            <a:headEnd len="lg" w="lg" type="none"/>
            <a:tailEnd len="lg" w="lg" type="triangle"/>
          </a:ln>
        </p:spPr>
      </p:cxnSp>
      <p:sp>
        <p:nvSpPr>
          <p:cNvPr id="136" name="Shape 136"/>
          <p:cNvSpPr txBox="1"/>
          <p:nvPr/>
        </p:nvSpPr>
        <p:spPr>
          <a:xfrm>
            <a:off x="7684225" y="1696800"/>
            <a:ext cx="1453800" cy="427800"/>
          </a:xfrm>
          <a:prstGeom prst="rect">
            <a:avLst/>
          </a:prstGeom>
          <a:noFill/>
          <a:ln>
            <a:noFill/>
          </a:ln>
        </p:spPr>
        <p:txBody>
          <a:bodyPr anchorCtr="0" anchor="t" bIns="91425" lIns="91425" rIns="91425" tIns="91425">
            <a:noAutofit/>
          </a:bodyPr>
          <a:lstStyle/>
          <a:p>
            <a:pPr lvl="0" rtl="0">
              <a:spcBef>
                <a:spcPts val="0"/>
              </a:spcBef>
              <a:buNone/>
            </a:pPr>
            <a:r>
              <a:rPr lang="en"/>
              <a:t>VGA_segment</a:t>
            </a:r>
          </a:p>
        </p:txBody>
      </p:sp>
      <p:sp>
        <p:nvSpPr>
          <p:cNvPr id="137" name="Shape 137"/>
          <p:cNvSpPr txBox="1"/>
          <p:nvPr/>
        </p:nvSpPr>
        <p:spPr>
          <a:xfrm>
            <a:off x="7684225" y="2263875"/>
            <a:ext cx="1453800" cy="427800"/>
          </a:xfrm>
          <a:prstGeom prst="rect">
            <a:avLst/>
          </a:prstGeom>
          <a:noFill/>
          <a:ln>
            <a:noFill/>
          </a:ln>
        </p:spPr>
        <p:txBody>
          <a:bodyPr anchorCtr="0" anchor="t" bIns="91425" lIns="91425" rIns="91425" tIns="91425">
            <a:noAutofit/>
          </a:bodyPr>
          <a:lstStyle/>
          <a:p>
            <a:pPr lvl="0" rtl="0">
              <a:spcBef>
                <a:spcPts val="0"/>
              </a:spcBef>
              <a:buNone/>
            </a:pPr>
            <a:r>
              <a:rPr lang="en"/>
              <a:t>VGA_OCR</a:t>
            </a:r>
          </a:p>
        </p:txBody>
      </p:sp>
      <p:cxnSp>
        <p:nvCxnSpPr>
          <p:cNvPr id="138" name="Shape 138"/>
          <p:cNvCxnSpPr>
            <a:endCxn id="136" idx="2"/>
          </p:cNvCxnSpPr>
          <p:nvPr/>
        </p:nvCxnSpPr>
        <p:spPr>
          <a:xfrm flipH="1" rot="10800000">
            <a:off x="7631725" y="2124600"/>
            <a:ext cx="779400" cy="56400"/>
          </a:xfrm>
          <a:prstGeom prst="straightConnector1">
            <a:avLst/>
          </a:prstGeom>
          <a:noFill/>
          <a:ln cap="flat" cmpd="sng" w="9525">
            <a:solidFill>
              <a:schemeClr val="dk2"/>
            </a:solidFill>
            <a:prstDash val="solid"/>
            <a:round/>
            <a:headEnd len="lg" w="lg" type="none"/>
            <a:tailEnd len="lg" w="lg" type="triangle"/>
          </a:ln>
        </p:spPr>
      </p:cxnSp>
      <p:cxnSp>
        <p:nvCxnSpPr>
          <p:cNvPr id="139" name="Shape 139"/>
          <p:cNvCxnSpPr/>
          <p:nvPr/>
        </p:nvCxnSpPr>
        <p:spPr>
          <a:xfrm flipH="1" rot="10800000">
            <a:off x="7597850" y="2708262"/>
            <a:ext cx="700500" cy="849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sp>
        <p:nvSpPr>
          <p:cNvPr id="144" name="Shape 144"/>
          <p:cNvSpPr txBox="1"/>
          <p:nvPr>
            <p:ph type="title"/>
          </p:nvPr>
        </p:nvSpPr>
        <p:spPr>
          <a:xfrm>
            <a:off x="311700" y="445025"/>
            <a:ext cx="4264800" cy="707400"/>
          </a:xfrm>
          <a:prstGeom prst="rect">
            <a:avLst/>
          </a:prstGeom>
        </p:spPr>
        <p:txBody>
          <a:bodyPr anchorCtr="0" anchor="t" bIns="91425" lIns="91425" rIns="91425" tIns="91425">
            <a:noAutofit/>
          </a:bodyPr>
          <a:lstStyle/>
          <a:p>
            <a:pPr lvl="0" rtl="0">
              <a:spcBef>
                <a:spcPts val="0"/>
              </a:spcBef>
              <a:buNone/>
            </a:pPr>
            <a:r>
              <a:rPr lang="en"/>
              <a:t>Camera Controller </a:t>
            </a:r>
          </a:p>
        </p:txBody>
      </p:sp>
      <p:sp>
        <p:nvSpPr>
          <p:cNvPr id="145" name="Shape 145"/>
          <p:cNvSpPr txBox="1"/>
          <p:nvPr>
            <p:ph idx="1" type="body"/>
          </p:nvPr>
        </p:nvSpPr>
        <p:spPr>
          <a:xfrm>
            <a:off x="311700" y="1266325"/>
            <a:ext cx="5295000" cy="3302700"/>
          </a:xfrm>
          <a:prstGeom prst="rect">
            <a:avLst/>
          </a:prstGeom>
        </p:spPr>
        <p:txBody>
          <a:bodyPr anchorCtr="0" anchor="t" bIns="91425" lIns="91425" rIns="91425" tIns="91425">
            <a:noAutofit/>
          </a:bodyPr>
          <a:lstStyle/>
          <a:p>
            <a:pPr indent="-228600" lvl="0" marL="457200" rtl="0">
              <a:spcBef>
                <a:spcPts val="0"/>
              </a:spcBef>
            </a:pPr>
            <a:r>
              <a:rPr lang="en"/>
              <a:t>OV7670 camera - low voltage CMOS image sensor capable of operating up to 30 frames per second.</a:t>
            </a:r>
          </a:p>
          <a:p>
            <a:pPr indent="-228600" lvl="0" marL="457200" rtl="0">
              <a:spcBef>
                <a:spcPts val="0"/>
              </a:spcBef>
            </a:pPr>
            <a:r>
              <a:rPr lang="en"/>
              <a:t>For our camera controller we modified existing code that interfaced the camera with the Zedboard found at: </a:t>
            </a:r>
            <a:r>
              <a:rPr lang="en" sz="1100">
                <a:solidFill>
                  <a:srgbClr val="666666"/>
                </a:solidFill>
                <a:latin typeface="Arial"/>
                <a:ea typeface="Arial"/>
                <a:cs typeface="Arial"/>
                <a:sym typeface="Arial"/>
              </a:rPr>
              <a:t>http://hamsterworks.co.nz/mediawiki/index.php/Zedboard_OV7670</a:t>
            </a:r>
          </a:p>
          <a:p>
            <a:pPr lvl="0" rtl="0">
              <a:spcBef>
                <a:spcPts val="0"/>
              </a:spcBef>
              <a:buNone/>
            </a:pPr>
            <a:r>
              <a:t/>
            </a:r>
            <a:endParaRPr/>
          </a:p>
        </p:txBody>
      </p:sp>
      <p:pic>
        <p:nvPicPr>
          <p:cNvPr id="146" name="Shape 146"/>
          <p:cNvPicPr preferRelativeResize="0"/>
          <p:nvPr/>
        </p:nvPicPr>
        <p:blipFill>
          <a:blip r:embed="rId3">
            <a:alphaModFix/>
          </a:blip>
          <a:stretch>
            <a:fillRect/>
          </a:stretch>
        </p:blipFill>
        <p:spPr>
          <a:xfrm>
            <a:off x="5937900" y="0"/>
            <a:ext cx="2950340" cy="2170749"/>
          </a:xfrm>
          <a:prstGeom prst="rect">
            <a:avLst/>
          </a:prstGeom>
          <a:noFill/>
          <a:ln>
            <a:noFill/>
          </a:ln>
        </p:spPr>
      </p:pic>
      <p:pic>
        <p:nvPicPr>
          <p:cNvPr id="147" name="Shape 147"/>
          <p:cNvPicPr preferRelativeResize="0"/>
          <p:nvPr/>
        </p:nvPicPr>
        <p:blipFill>
          <a:blip r:embed="rId4">
            <a:alphaModFix/>
          </a:blip>
          <a:stretch>
            <a:fillRect/>
          </a:stretch>
        </p:blipFill>
        <p:spPr>
          <a:xfrm>
            <a:off x="6472275" y="2170750"/>
            <a:ext cx="1881600" cy="25113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